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5"/>
  </p:notesMasterIdLst>
  <p:sldIdLst>
    <p:sldId id="2560" r:id="rId7"/>
    <p:sldId id="2564" r:id="rId8"/>
    <p:sldId id="2565" r:id="rId9"/>
    <p:sldId id="257" r:id="rId10"/>
    <p:sldId id="258" r:id="rId11"/>
    <p:sldId id="259" r:id="rId12"/>
    <p:sldId id="2546" r:id="rId13"/>
    <p:sldId id="2547" r:id="rId14"/>
    <p:sldId id="2548" r:id="rId15"/>
    <p:sldId id="2549" r:id="rId16"/>
    <p:sldId id="2566" r:id="rId17"/>
    <p:sldId id="2551" r:id="rId18"/>
    <p:sldId id="2552" r:id="rId19"/>
    <p:sldId id="2554" r:id="rId20"/>
    <p:sldId id="2556" r:id="rId21"/>
    <p:sldId id="2555" r:id="rId22"/>
    <p:sldId id="2558" r:id="rId23"/>
    <p:sldId id="25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Witham" initials="MW" lastIdx="4" clrIdx="0">
    <p:extLst>
      <p:ext uri="{19B8F6BF-5375-455C-9EA6-DF929625EA0E}">
        <p15:presenceInfo xmlns:p15="http://schemas.microsoft.com/office/powerpoint/2012/main" userId="S::mwitham@center4si.com::7776f87e-0adb-470f-89dc-a585cd6888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A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6208"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4T10:43:40.946" idx="2">
    <p:pos x="10" y="10"/>
    <p:text>SAMHSA is misspelled as an acronym here. I patched it but hope it plays ok. They wrote SAMSHA.</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C846F-7DB1-4C42-BCFD-FC9EF7D6D7E5}"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E2AF0-14FE-49C5-91F3-446BB3840ABD}" type="slidenum">
              <a:rPr lang="en-US" smtClean="0"/>
              <a:t>‹#›</a:t>
            </a:fld>
            <a:endParaRPr lang="en-US"/>
          </a:p>
        </p:txBody>
      </p:sp>
    </p:spTree>
    <p:extLst>
      <p:ext uri="{BB962C8B-B14F-4D97-AF65-F5344CB8AC3E}">
        <p14:creationId xmlns:p14="http://schemas.microsoft.com/office/powerpoint/2010/main" val="19438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p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Peer Support Toolkit And </a:t>
            </a:r>
            <a:r>
              <a:rPr lang="en-US" b="1" dirty="0"/>
              <a:t>VALUE of Peers </a:t>
            </a:r>
          </a:p>
          <a:p>
            <a:endParaRPr lang="en-US" dirty="0"/>
          </a:p>
          <a:p>
            <a:r>
              <a:rPr lang="en-US" dirty="0"/>
              <a:t>Peer support is an evidence-based service and plays a central role in recovery-oriented systems of care for at least three </a:t>
            </a:r>
            <a:r>
              <a:rPr lang="en-US" i="1" dirty="0"/>
              <a:t>primary</a:t>
            </a:r>
            <a:r>
              <a:rPr lang="en-US" dirty="0"/>
              <a:t> reasons, and a host of other reasons as well. </a:t>
            </a:r>
          </a:p>
          <a:p>
            <a:endParaRPr lang="en-US" dirty="0"/>
          </a:p>
          <a:p>
            <a:r>
              <a:rPr lang="en-US" dirty="0"/>
              <a:t>First, mental illnesses and substance use disorders are stigmatized in our society, and many people with these conditions have been discriminated against as a result. Prejudice and discrimination can lead people with behavioral health disorders and their allies to feel hopeless, helpless, and despairing. Against a cultural backdrop of misinformation, pessimistic prognoses, and destructive stereotypes, peer staff provide invaluable, concrete proof of the reality of recovery. They instill hope that recovery is possible and demonstrate to people with behavioral health conditions, their loved ones, and behavioral health practitioners alike that decent, caring, and worthwhile people experience psychiatric and substance use conditions and—with sufficient and appropriate support—recover from them, as well.</a:t>
            </a:r>
          </a:p>
          <a:p>
            <a:endParaRPr lang="en-US" dirty="0"/>
          </a:p>
          <a:p>
            <a:r>
              <a:rPr lang="en-US" dirty="0"/>
              <a:t>Second, in part due to the stigma and misinformation described above, the majority of people with behavioral health conditions do not seek or receive timely or effective treatment. Only one in three people with a serious mental illness will access specialty mental health care, and only one in ten with an addictive disorder will access specialty substance use treatment. As living and breathing examples of recovery, peer support staff can attest to the utility and effectiveness of treatment, rehabilitation, and support. Peers are effective in engaging people into care who otherwise would not choose to access it, acting as a bridge between people in distress and what many people have experienced to be an impersonal, imposing, confusing and frankly dangerous system.</a:t>
            </a:r>
          </a:p>
          <a:p>
            <a:endParaRPr lang="en-US" dirty="0"/>
          </a:p>
          <a:p>
            <a:r>
              <a:rPr lang="en-US" dirty="0"/>
              <a:t>Third, by virtue of their own life experiences, peer support staff will have learned valuable lessons about how to access and use behavioral health care services and how to manage and overcome behavioral health conditions. This experience enables them to act as role models for people who are just entering into, or are early in, their own recovery. Peer support staff will have learned how to navigate the health and social service systems in their community, how to advocate for themselves within behavioral health programs, and how to persevere in the face of bias and discrimination. In addition, peers will have learned ways of managing, living with, and recovering from their own behavioral health conditions. This experiential knowledge complements the clinical and technical knowledge that practitioners acquire in their training and practice, and offers valuable assistance, especially to those struggling to contend with conditions that respond in very limited ways to existing treatments. </a:t>
            </a:r>
          </a:p>
          <a:p>
            <a:endParaRPr lang="en-US" dirty="0"/>
          </a:p>
          <a:p>
            <a:r>
              <a:rPr lang="en-US" dirty="0"/>
              <a:t>Peer support has FOUR key functions</a:t>
            </a:r>
          </a:p>
          <a:p>
            <a:endParaRPr lang="en-US" dirty="0"/>
          </a:p>
          <a:p>
            <a:r>
              <a:rPr lang="en-US" b="1" dirty="0"/>
              <a:t>Assistance in in daily management </a:t>
            </a:r>
            <a:r>
              <a:rPr lang="en-US" dirty="0"/>
              <a:t>– Peer supporters use their own experiences with diet, physical activity and medicine adherence in helping people figure out how to manage their chronic diseases and other conditions in their daily lives. </a:t>
            </a:r>
          </a:p>
          <a:p>
            <a:r>
              <a:rPr lang="en-US" b="1" dirty="0"/>
              <a:t>Social and emotional support </a:t>
            </a:r>
            <a:r>
              <a:rPr lang="en-US" dirty="0"/>
              <a:t>– Through empathetic listening and encouragement, peer supporters can help individuals to cope with social or emotional barriers and to stay motivated to reach their goals. </a:t>
            </a:r>
          </a:p>
          <a:p>
            <a:r>
              <a:rPr lang="en-US" b="1" dirty="0"/>
              <a:t>Linkages to clinical care and community resources </a:t>
            </a:r>
            <a:r>
              <a:rPr lang="en-US" dirty="0"/>
              <a:t>– Peer supporters can help bridge the gap between the individuals and health professionals and encourage them to seek out clinical advice or treatments when it is appropriate. They can also help in identifying key resources in the community, such as where to buy healthy foods, or pleasant and convenient locations for exercise. </a:t>
            </a:r>
          </a:p>
          <a:p>
            <a:r>
              <a:rPr lang="en-US" b="1" dirty="0"/>
              <a:t>And finally, Peers provide Ongoing support, extended over time </a:t>
            </a:r>
            <a:r>
              <a:rPr lang="en-US" dirty="0"/>
              <a:t>– Peer supporters successfully keep individuals engaged by providing proactive, flexible, and continual long-term follow-ups.</a:t>
            </a:r>
          </a:p>
          <a:p>
            <a:endParaRPr lang="en-US" dirty="0"/>
          </a:p>
          <a:p>
            <a:r>
              <a:rPr lang="en-US" b="1" dirty="0"/>
              <a:t>22 mins 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DE2AF0-14FE-49C5-91F3-446BB3840A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12</a:t>
            </a:fld>
            <a:endParaRPr lang="en-US"/>
          </a:p>
        </p:txBody>
      </p:sp>
    </p:spTree>
    <p:extLst>
      <p:ext uri="{BB962C8B-B14F-4D97-AF65-F5344CB8AC3E}">
        <p14:creationId xmlns:p14="http://schemas.microsoft.com/office/powerpoint/2010/main" val="240826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13</a:t>
            </a:fld>
            <a:endParaRPr lang="en-US"/>
          </a:p>
        </p:txBody>
      </p:sp>
    </p:spTree>
    <p:extLst>
      <p:ext uri="{BB962C8B-B14F-4D97-AF65-F5344CB8AC3E}">
        <p14:creationId xmlns:p14="http://schemas.microsoft.com/office/powerpoint/2010/main" val="68017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14</a:t>
            </a:fld>
            <a:endParaRPr lang="en-US"/>
          </a:p>
        </p:txBody>
      </p:sp>
    </p:spTree>
    <p:extLst>
      <p:ext uri="{BB962C8B-B14F-4D97-AF65-F5344CB8AC3E}">
        <p14:creationId xmlns:p14="http://schemas.microsoft.com/office/powerpoint/2010/main" val="128946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15</a:t>
            </a:fld>
            <a:endParaRPr lang="en-US"/>
          </a:p>
        </p:txBody>
      </p:sp>
    </p:spTree>
    <p:extLst>
      <p:ext uri="{BB962C8B-B14F-4D97-AF65-F5344CB8AC3E}">
        <p14:creationId xmlns:p14="http://schemas.microsoft.com/office/powerpoint/2010/main" val="34350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16</a:t>
            </a:fld>
            <a:endParaRPr lang="en-US"/>
          </a:p>
        </p:txBody>
      </p:sp>
    </p:spTree>
    <p:extLst>
      <p:ext uri="{BB962C8B-B14F-4D97-AF65-F5344CB8AC3E}">
        <p14:creationId xmlns:p14="http://schemas.microsoft.com/office/powerpoint/2010/main" val="1490802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17</a:t>
            </a:fld>
            <a:endParaRPr lang="en-US"/>
          </a:p>
        </p:txBody>
      </p:sp>
    </p:spTree>
    <p:extLst>
      <p:ext uri="{BB962C8B-B14F-4D97-AF65-F5344CB8AC3E}">
        <p14:creationId xmlns:p14="http://schemas.microsoft.com/office/powerpoint/2010/main" val="114758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18</a:t>
            </a:fld>
            <a:endParaRPr lang="en-US"/>
          </a:p>
        </p:txBody>
      </p:sp>
    </p:spTree>
    <p:extLst>
      <p:ext uri="{BB962C8B-B14F-4D97-AF65-F5344CB8AC3E}">
        <p14:creationId xmlns:p14="http://schemas.microsoft.com/office/powerpoint/2010/main" val="189053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3</a:t>
            </a:fld>
            <a:endParaRPr lang="en-US"/>
          </a:p>
        </p:txBody>
      </p:sp>
    </p:spTree>
    <p:extLst>
      <p:ext uri="{BB962C8B-B14F-4D97-AF65-F5344CB8AC3E}">
        <p14:creationId xmlns:p14="http://schemas.microsoft.com/office/powerpoint/2010/main" val="374039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4</a:t>
            </a:fld>
            <a:endParaRPr lang="en-US"/>
          </a:p>
        </p:txBody>
      </p:sp>
    </p:spTree>
    <p:extLst>
      <p:ext uri="{BB962C8B-B14F-4D97-AF65-F5344CB8AC3E}">
        <p14:creationId xmlns:p14="http://schemas.microsoft.com/office/powerpoint/2010/main" val="33668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5</a:t>
            </a:fld>
            <a:endParaRPr lang="en-US"/>
          </a:p>
        </p:txBody>
      </p:sp>
    </p:spTree>
    <p:extLst>
      <p:ext uri="{BB962C8B-B14F-4D97-AF65-F5344CB8AC3E}">
        <p14:creationId xmlns:p14="http://schemas.microsoft.com/office/powerpoint/2010/main" val="37359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6</a:t>
            </a:fld>
            <a:endParaRPr lang="en-US"/>
          </a:p>
        </p:txBody>
      </p:sp>
    </p:spTree>
    <p:extLst>
      <p:ext uri="{BB962C8B-B14F-4D97-AF65-F5344CB8AC3E}">
        <p14:creationId xmlns:p14="http://schemas.microsoft.com/office/powerpoint/2010/main" val="323463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02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8</a:t>
            </a:fld>
            <a:endParaRPr lang="en-US"/>
          </a:p>
        </p:txBody>
      </p:sp>
    </p:spTree>
    <p:extLst>
      <p:ext uri="{BB962C8B-B14F-4D97-AF65-F5344CB8AC3E}">
        <p14:creationId xmlns:p14="http://schemas.microsoft.com/office/powerpoint/2010/main" val="339254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9</a:t>
            </a:fld>
            <a:endParaRPr lang="en-US"/>
          </a:p>
        </p:txBody>
      </p:sp>
    </p:spTree>
    <p:extLst>
      <p:ext uri="{BB962C8B-B14F-4D97-AF65-F5344CB8AC3E}">
        <p14:creationId xmlns:p14="http://schemas.microsoft.com/office/powerpoint/2010/main" val="327499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E2AF0-14FE-49C5-91F3-446BB3840ABD}" type="slidenum">
              <a:rPr lang="en-US" smtClean="0"/>
              <a:t>10</a:t>
            </a:fld>
            <a:endParaRPr lang="en-US"/>
          </a:p>
        </p:txBody>
      </p:sp>
    </p:spTree>
    <p:extLst>
      <p:ext uri="{BB962C8B-B14F-4D97-AF65-F5344CB8AC3E}">
        <p14:creationId xmlns:p14="http://schemas.microsoft.com/office/powerpoint/2010/main" val="109076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9C2D-7EC0-4A49-850C-BC3438589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9A8F9-78B3-4401-B91B-1ED7CCE04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36753-9E87-4AB4-B1AC-96ED7BFE1E80}"/>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9E513E89-29E0-457C-8823-23AD1FE72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5238F-50D7-4501-9CEA-A8FCC328FF47}"/>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354590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DC4B-5FEF-49C5-B59E-F3D6E7DFB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5ABCD6-B01E-499D-9FB6-49DD0AB64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DC3CE-BB27-4F21-9483-134D78C45BFC}"/>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FB7F016F-6928-4BED-8626-FEA007B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23E44-DC59-4231-9516-7F9FF94376B4}"/>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65968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7D422-CCDB-4C6C-82FA-133741B80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C8C9D-B894-49AC-A9A9-D2DE4A697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EE467-3E82-47C2-A459-827F04A27ECC}"/>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197C5BAD-683C-4B85-A851-29455C61C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687F0-5BF5-4D87-B8CB-2D703A8F2ED1}"/>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45053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411348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381851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230076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223064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1047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350028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363087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26339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B1FF-04FA-46CE-96CD-E8F7B658F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DCB9E-DEBC-48B5-BAAE-4B7E255D1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33E43-FC5E-40AB-9649-4B799B11A54B}"/>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8788C1F0-8005-4D31-90CD-2E2B4788A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8787C-C7BD-4CAE-9644-69B24F19446A}"/>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286039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258498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329356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B20FD-F2B0-4AE2-B836-6DD2D8FCC348}" type="datetimeFigureOut">
              <a:rPr lang="en-US" smtClean="0"/>
              <a:t>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D577-1531-42A4-A25D-A127A68A2AD1}" type="slidenum">
              <a:rPr lang="en-US" smtClean="0"/>
              <a:t>‹#›</a:t>
            </a:fld>
            <a:endParaRPr lang="en-US" dirty="0"/>
          </a:p>
        </p:txBody>
      </p:sp>
    </p:spTree>
    <p:extLst>
      <p:ext uri="{BB962C8B-B14F-4D97-AF65-F5344CB8AC3E}">
        <p14:creationId xmlns:p14="http://schemas.microsoft.com/office/powerpoint/2010/main" val="92628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13"/>
          <p:cNvSpPr/>
          <p:nvPr/>
        </p:nvSpPr>
        <p:spPr>
          <a:xfrm>
            <a:off x="0" y="1"/>
            <a:ext cx="12192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914400" y="559624"/>
            <a:ext cx="103632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828800" y="2277691"/>
            <a:ext cx="85344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picture containing text, clipart&#10;&#10;Description automatically generated"/>
          <p:cNvPicPr preferRelativeResize="0"/>
          <p:nvPr/>
        </p:nvPicPr>
        <p:blipFill rotWithShape="1">
          <a:blip r:embed="rId2">
            <a:alphaModFix/>
          </a:blip>
          <a:srcRect/>
          <a:stretch/>
        </p:blipFill>
        <p:spPr>
          <a:xfrm>
            <a:off x="3716954" y="4811698"/>
            <a:ext cx="4758092" cy="1695703"/>
          </a:xfrm>
          <a:prstGeom prst="rect">
            <a:avLst/>
          </a:prstGeom>
          <a:noFill/>
          <a:ln>
            <a:noFill/>
          </a:ln>
        </p:spPr>
      </p:pic>
    </p:spTree>
    <p:extLst>
      <p:ext uri="{BB962C8B-B14F-4D97-AF65-F5344CB8AC3E}">
        <p14:creationId xmlns:p14="http://schemas.microsoft.com/office/powerpoint/2010/main" val="274275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632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4519962" y="2633032"/>
            <a:ext cx="7080805"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5105676" y="-63496"/>
            <a:ext cx="927100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extLst>
      <p:ext uri="{BB962C8B-B14F-4D97-AF65-F5344CB8AC3E}">
        <p14:creationId xmlns:p14="http://schemas.microsoft.com/office/powerpoint/2010/main" val="356034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
        <p:nvSpPr>
          <p:cNvPr id="31" name="Google Shape;31;p16"/>
          <p:cNvSpPr>
            <a:spLocks noGrp="1"/>
          </p:cNvSpPr>
          <p:nvPr>
            <p:ph type="chart" idx="2"/>
          </p:nvPr>
        </p:nvSpPr>
        <p:spPr>
          <a:xfrm>
            <a:off x="1343252" y="1900238"/>
            <a:ext cx="9497483" cy="375761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7672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0638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0" y="5535339"/>
            <a:ext cx="12192000" cy="566738"/>
          </a:xfrm>
          <a:prstGeom prst="rect">
            <a:avLst/>
          </a:prstGeom>
          <a:solidFill>
            <a:schemeClr val="dk1"/>
          </a:solidFill>
          <a:ln>
            <a:noFill/>
          </a:ln>
        </p:spPr>
        <p:txBody>
          <a:bodyPr spcFirstLastPara="1" wrap="square" lIns="457200" tIns="0" rIns="457200" bIns="45700" anchor="ctr" anchorCtr="0">
            <a:noAutofit/>
          </a:bodyPr>
          <a:lstStyle>
            <a:lvl1pPr lvl="0" algn="l">
              <a:lnSpc>
                <a:spcPct val="90000"/>
              </a:lnSpc>
              <a:spcBef>
                <a:spcPts val="0"/>
              </a:spcBef>
              <a:spcAft>
                <a:spcPts val="0"/>
              </a:spcAft>
              <a:buClr>
                <a:schemeClr val="lt1"/>
              </a:buClr>
              <a:buSzPts val="2000"/>
              <a:buFont typeface="Montserrat"/>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a:spLocks noGrp="1"/>
          </p:cNvSpPr>
          <p:nvPr>
            <p:ph type="pic" idx="2"/>
          </p:nvPr>
        </p:nvSpPr>
        <p:spPr>
          <a:xfrm>
            <a:off x="0" y="1"/>
            <a:ext cx="12192000" cy="5535339"/>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200"/>
              </a:spcBef>
              <a:spcAft>
                <a:spcPts val="0"/>
              </a:spcAft>
              <a:buClr>
                <a:schemeClr val="accent2"/>
              </a:buClr>
              <a:buSzPts val="2880"/>
              <a:buFont typeface="Noto Sans Symbols"/>
              <a:buNone/>
              <a:defRPr sz="3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600"/>
              </a:spcBef>
              <a:spcAft>
                <a:spcPts val="0"/>
              </a:spcAft>
              <a:buClr>
                <a:schemeClr val="accent2"/>
              </a:buClr>
              <a:buSzPts val="2800"/>
              <a:buFont typeface="Arial"/>
              <a:buNone/>
              <a:defRPr sz="2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600"/>
              </a:spcBef>
              <a:spcAft>
                <a:spcPts val="0"/>
              </a:spcAft>
              <a:buClr>
                <a:schemeClr val="accent2"/>
              </a:buClr>
              <a:buSzPts val="2400"/>
              <a:buFont typeface="Arial"/>
              <a:buNone/>
              <a:defRPr sz="2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600"/>
              </a:spcBef>
              <a:spcAft>
                <a:spcPts val="0"/>
              </a:spcAft>
              <a:buClr>
                <a:schemeClr val="accent2"/>
              </a:buClr>
              <a:buSzPts val="2000"/>
              <a:buFont typeface="Arial"/>
              <a:buNone/>
              <a:defRPr sz="20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600"/>
              </a:spcBef>
              <a:spcAft>
                <a:spcPts val="0"/>
              </a:spcAft>
              <a:buClr>
                <a:schemeClr val="accent2"/>
              </a:buClr>
              <a:buSzPts val="2000"/>
              <a:buFont typeface="Arial"/>
              <a:buNone/>
              <a:defRPr sz="20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6654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609600" y="1773871"/>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6197600" y="1773871"/>
            <a:ext cx="53848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48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9883-D246-4C79-BB6F-BB71BE929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1525C-33AA-4DE4-944F-17E5AC731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E92F4-C573-47A5-B9E4-A33AF8023608}"/>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7F142D59-AAD9-4C08-B989-037A8AF24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AA1B2-08DA-4326-B151-18CBFDC95809}"/>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3308298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609600" y="1765300"/>
            <a:ext cx="5386917"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609600" y="2405063"/>
            <a:ext cx="5386917"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6193368" y="1765300"/>
            <a:ext cx="5389033"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93368" y="2405063"/>
            <a:ext cx="5389033"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0039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3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92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71E6-CF44-4B44-8E80-B53E7AA7F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9B5C93-912A-4714-A555-CC2F98B25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974E0-163E-4246-B01D-D2C991BF1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12B9C-F710-48DC-BD98-657011E8D0A0}"/>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6" name="Footer Placeholder 5">
            <a:extLst>
              <a:ext uri="{FF2B5EF4-FFF2-40B4-BE49-F238E27FC236}">
                <a16:creationId xmlns:a16="http://schemas.microsoft.com/office/drawing/2014/main" id="{CEA29F94-9883-409E-AB51-B5FDB4E2B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CCC19-ABE5-4EA7-9243-3B38EA90C096}"/>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130010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A3E4-2F9C-4504-BFC9-C7615B4362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D47EE-FB90-4B8C-8E79-7BC394C7F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346E7-BA63-4442-991E-06B4FAFD5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471B7-986B-4F1B-BF19-C6278C6EA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53803F-98F7-4DBB-9B22-4EEF994B6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5F99C-E44A-46CC-87E8-82916E15DDD4}"/>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8" name="Footer Placeholder 7">
            <a:extLst>
              <a:ext uri="{FF2B5EF4-FFF2-40B4-BE49-F238E27FC236}">
                <a16:creationId xmlns:a16="http://schemas.microsoft.com/office/drawing/2014/main" id="{19244151-CAB2-4FB0-BAED-1F5C5CB6A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629743-5689-4059-BE26-13884D8A2F2A}"/>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21445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5F77-8FE8-4C86-AF3A-0CC051C78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2B6BE-3F90-4026-925B-78FBB2441CFD}"/>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4" name="Footer Placeholder 3">
            <a:extLst>
              <a:ext uri="{FF2B5EF4-FFF2-40B4-BE49-F238E27FC236}">
                <a16:creationId xmlns:a16="http://schemas.microsoft.com/office/drawing/2014/main" id="{140B3B56-0EC4-4C10-99B0-478186FFD6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A992F9-9E31-4EEC-AC1C-15EEF1E05717}"/>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174884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AF3AB-A1AA-4705-A715-46E80BFFEC39}"/>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3" name="Footer Placeholder 2">
            <a:extLst>
              <a:ext uri="{FF2B5EF4-FFF2-40B4-BE49-F238E27FC236}">
                <a16:creationId xmlns:a16="http://schemas.microsoft.com/office/drawing/2014/main" id="{EA922556-590C-4432-8E56-0103A6127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FD52A4-07E1-4862-BA59-BEAE3913D3F6}"/>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209539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3813-1EE3-4442-951D-6BAFA6331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046940-CC8A-4081-8421-B6C7C2A39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37781-FC3B-4C1D-B580-E39600AFE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0FC62-644E-493C-A708-CC6C2C0E511E}"/>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6" name="Footer Placeholder 5">
            <a:extLst>
              <a:ext uri="{FF2B5EF4-FFF2-40B4-BE49-F238E27FC236}">
                <a16:creationId xmlns:a16="http://schemas.microsoft.com/office/drawing/2014/main" id="{9DCBFE7D-B11D-4723-B2A4-ABA715E97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58843-D2E1-4F88-B09E-1345E866E3E1}"/>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118758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B2CE-A4CA-4848-803A-32E1373EB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7C1B9-4D9C-4BFA-8976-211776E93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13FD14-1193-4C96-930D-4A70204BF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E1494-27DC-4335-BB75-A76075316F7A}"/>
              </a:ext>
            </a:extLst>
          </p:cNvPr>
          <p:cNvSpPr>
            <a:spLocks noGrp="1"/>
          </p:cNvSpPr>
          <p:nvPr>
            <p:ph type="dt" sz="half" idx="10"/>
          </p:nvPr>
        </p:nvSpPr>
        <p:spPr/>
        <p:txBody>
          <a:bodyPr/>
          <a:lstStyle/>
          <a:p>
            <a:fld id="{1BC77404-EFE2-465C-A4F7-3E843B4470FA}" type="datetimeFigureOut">
              <a:rPr lang="en-US" smtClean="0"/>
              <a:t>1/20/2023</a:t>
            </a:fld>
            <a:endParaRPr lang="en-US"/>
          </a:p>
        </p:txBody>
      </p:sp>
      <p:sp>
        <p:nvSpPr>
          <p:cNvPr id="6" name="Footer Placeholder 5">
            <a:extLst>
              <a:ext uri="{FF2B5EF4-FFF2-40B4-BE49-F238E27FC236}">
                <a16:creationId xmlns:a16="http://schemas.microsoft.com/office/drawing/2014/main" id="{75E78796-D094-42F5-BBAC-BCFD0C8D4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8FE87-0299-4B33-93F3-47ADF59FAACD}"/>
              </a:ext>
            </a:extLst>
          </p:cNvPr>
          <p:cNvSpPr>
            <a:spLocks noGrp="1"/>
          </p:cNvSpPr>
          <p:nvPr>
            <p:ph type="sldNum" sz="quarter" idx="12"/>
          </p:nvPr>
        </p:nvSpPr>
        <p:spPr/>
        <p:txBody>
          <a:bodyPr/>
          <a:lstStyle/>
          <a:p>
            <a:fld id="{9AA7C74C-0BEA-4B59-A626-0C3F1B0CF2D0}" type="slidenum">
              <a:rPr lang="en-US" smtClean="0"/>
              <a:t>‹#›</a:t>
            </a:fld>
            <a:endParaRPr lang="en-US"/>
          </a:p>
        </p:txBody>
      </p:sp>
    </p:spTree>
    <p:extLst>
      <p:ext uri="{BB962C8B-B14F-4D97-AF65-F5344CB8AC3E}">
        <p14:creationId xmlns:p14="http://schemas.microsoft.com/office/powerpoint/2010/main" val="64569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E411B-3C02-4564-B26C-CAABA4911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0EB188-85D9-4E69-94C6-8316DB861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6D5BD-D49A-4746-942B-928ABDF90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77404-EFE2-465C-A4F7-3E843B4470FA}" type="datetimeFigureOut">
              <a:rPr lang="en-US" smtClean="0"/>
              <a:t>1/20/2023</a:t>
            </a:fld>
            <a:endParaRPr lang="en-US"/>
          </a:p>
        </p:txBody>
      </p:sp>
      <p:sp>
        <p:nvSpPr>
          <p:cNvPr id="5" name="Footer Placeholder 4">
            <a:extLst>
              <a:ext uri="{FF2B5EF4-FFF2-40B4-BE49-F238E27FC236}">
                <a16:creationId xmlns:a16="http://schemas.microsoft.com/office/drawing/2014/main" id="{9442D8EE-619A-4CAA-8435-FA0880EDA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71613D-4EA1-483C-A06B-F28E506C4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7C74C-0BEA-4B59-A626-0C3F1B0CF2D0}" type="slidenum">
              <a:rPr lang="en-US" smtClean="0"/>
              <a:t>‹#›</a:t>
            </a:fld>
            <a:endParaRPr lang="en-US"/>
          </a:p>
        </p:txBody>
      </p:sp>
    </p:spTree>
    <p:extLst>
      <p:ext uri="{BB962C8B-B14F-4D97-AF65-F5344CB8AC3E}">
        <p14:creationId xmlns:p14="http://schemas.microsoft.com/office/powerpoint/2010/main" val="19443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1/20/2023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1A09D-B238-CC49-8083-E93D66A072E7}" type="slidenum">
              <a:rPr lang="en-US" smtClean="0"/>
              <a:pPr/>
              <a:t>‹#›</a:t>
            </a:fld>
            <a:endParaRPr lang="en-US" dirty="0"/>
          </a:p>
        </p:txBody>
      </p:sp>
    </p:spTree>
    <p:extLst>
      <p:ext uri="{BB962C8B-B14F-4D97-AF65-F5344CB8AC3E}">
        <p14:creationId xmlns:p14="http://schemas.microsoft.com/office/powerpoint/2010/main" val="4157664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pic>
        <p:nvPicPr>
          <p:cNvPr id="13" name="Google Shape;13;p12" descr="STR_TA_Logo.jpg"/>
          <p:cNvPicPr preferRelativeResize="0"/>
          <p:nvPr/>
        </p:nvPicPr>
        <p:blipFill rotWithShape="1">
          <a:blip r:embed="rId12">
            <a:alphaModFix/>
          </a:blip>
          <a:srcRect l="2851" t="8784" r="67033" b="8380"/>
          <a:stretch/>
        </p:blipFill>
        <p:spPr>
          <a:xfrm>
            <a:off x="609600" y="6259329"/>
            <a:ext cx="619077" cy="472642"/>
          </a:xfrm>
          <a:prstGeom prst="rect">
            <a:avLst/>
          </a:prstGeom>
          <a:noFill/>
          <a:ln>
            <a:noFill/>
          </a:ln>
        </p:spPr>
      </p:pic>
    </p:spTree>
    <p:extLst>
      <p:ext uri="{BB962C8B-B14F-4D97-AF65-F5344CB8AC3E}">
        <p14:creationId xmlns:p14="http://schemas.microsoft.com/office/powerpoint/2010/main" val="35188254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mailto:orn@aaap.org"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2209800" y="559624"/>
            <a:ext cx="7772400" cy="1817816"/>
          </a:xfrm>
          <a:prstGeom prst="rect">
            <a:avLst/>
          </a:prstGeom>
          <a:solidFill>
            <a:schemeClr val="dk2"/>
          </a:solidFill>
          <a:ln>
            <a:noFill/>
          </a:ln>
        </p:spPr>
        <p:txBody>
          <a:bodyPr spcFirstLastPara="1" wrap="square" lIns="91425" tIns="45700" rIns="91425" bIns="45700" anchor="ctr" anchorCtr="0">
            <a:noAutofit/>
          </a:bodyPr>
          <a:lstStyle/>
          <a:p>
            <a:r>
              <a:rPr lang="en-US" sz="4800" b="1" dirty="0">
                <a:solidFill>
                  <a:srgbClr val="FFFFFF"/>
                </a:solidFill>
              </a:rPr>
              <a:t>Supports and Services to Turbocharge the Recovery Journey</a:t>
            </a:r>
            <a:endParaRPr lang="en-US" dirty="0"/>
          </a:p>
        </p:txBody>
      </p:sp>
      <p:sp>
        <p:nvSpPr>
          <p:cNvPr id="85" name="Google Shape;85;p1"/>
          <p:cNvSpPr txBox="1"/>
          <p:nvPr/>
        </p:nvSpPr>
        <p:spPr>
          <a:xfrm>
            <a:off x="2895600" y="2852995"/>
            <a:ext cx="6400800" cy="1152009"/>
          </a:xfrm>
          <a:prstGeom prst="rect">
            <a:avLst/>
          </a:prstGeom>
          <a:noFill/>
          <a:ln>
            <a:noFill/>
          </a:ln>
        </p:spPr>
        <p:txBody>
          <a:bodyPr spcFirstLastPara="1" wrap="square" lIns="91425" tIns="45700" rIns="91425" bIns="45700" anchor="t" anchorCtr="0">
            <a:normAutofit/>
          </a:bodyPr>
          <a:lstStyle/>
          <a:p>
            <a:pPr algn="ctr">
              <a:buClr>
                <a:srgbClr val="E6C46D"/>
              </a:buClr>
              <a:buSzPts val="2000"/>
            </a:pPr>
            <a:r>
              <a:rPr lang="en-US" sz="2000" kern="0" dirty="0">
                <a:solidFill>
                  <a:srgbClr val="E6C46D"/>
                </a:solidFill>
                <a:latin typeface="Source Sans Pro"/>
                <a:ea typeface="Source Sans Pro"/>
                <a:cs typeface="Source Sans Pro"/>
                <a:sym typeface="Source Sans Pro"/>
              </a:rPr>
              <a:t>Steven Samra</a:t>
            </a:r>
          </a:p>
          <a:p>
            <a:pPr algn="ctr">
              <a:buClr>
                <a:srgbClr val="E6C46D"/>
              </a:buClr>
              <a:buSzPts val="2000"/>
            </a:pPr>
            <a:r>
              <a:rPr lang="en-US" sz="2000" kern="0" dirty="0">
                <a:solidFill>
                  <a:srgbClr val="E6C46D"/>
                </a:solidFill>
                <a:latin typeface="Source Sans Pro"/>
                <a:ea typeface="Source Sans Pro"/>
                <a:cs typeface="Arial"/>
                <a:sym typeface="Source Sans Pro"/>
              </a:rPr>
              <a:t>Associate, C4 Innovations</a:t>
            </a:r>
            <a:endParaRPr lang="en-US" sz="1400" kern="0" dirty="0">
              <a:solidFill>
                <a:srgbClr val="000000"/>
              </a:solidFill>
              <a:latin typeface="Arial"/>
              <a:ea typeface="Arial"/>
              <a:cs typeface="Arial"/>
              <a:sym typeface="Arial"/>
            </a:endParaRPr>
          </a:p>
          <a:p>
            <a:pPr algn="ctr">
              <a:spcBef>
                <a:spcPts val="600"/>
              </a:spcBef>
              <a:buClr>
                <a:srgbClr val="E6C46D"/>
              </a:buClr>
              <a:buSzPts val="2000"/>
            </a:pPr>
            <a:r>
              <a:rPr lang="en-US" sz="2000" kern="0" dirty="0">
                <a:solidFill>
                  <a:srgbClr val="E6C46D"/>
                </a:solidFill>
                <a:latin typeface="Source Sans Pro"/>
                <a:ea typeface="Source Sans Pro"/>
                <a:cs typeface="Source Sans Pro"/>
                <a:sym typeface="Source Sans Pro"/>
              </a:rPr>
              <a:t>April 28, 2021</a:t>
            </a:r>
            <a:endParaRPr sz="1400" kern="0"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66B94-5A9B-4B02-AAC6-9572092FF35D}"/>
              </a:ext>
            </a:extLst>
          </p:cNvPr>
          <p:cNvSpPr>
            <a:spLocks noGrp="1"/>
          </p:cNvSpPr>
          <p:nvPr>
            <p:ph type="title"/>
          </p:nvPr>
        </p:nvSpPr>
        <p:spPr>
          <a:xfrm>
            <a:off x="8254270" y="353246"/>
            <a:ext cx="3838370" cy="1186004"/>
          </a:xfrm>
        </p:spPr>
        <p:txBody>
          <a:bodyPr vert="horz" lIns="91440" tIns="45720" rIns="91440" bIns="45720" rtlCol="0" anchor="b">
            <a:normAutofit/>
          </a:bodyPr>
          <a:lstStyle/>
          <a:p>
            <a:r>
              <a:rPr lang="en-US" sz="3400" dirty="0"/>
              <a:t>Recovery-Oriented Systems of Care </a:t>
            </a:r>
          </a:p>
        </p:txBody>
      </p:sp>
      <p:pic>
        <p:nvPicPr>
          <p:cNvPr id="7" name="Picture 6">
            <a:extLst>
              <a:ext uri="{FF2B5EF4-FFF2-40B4-BE49-F238E27FC236}">
                <a16:creationId xmlns:a16="http://schemas.microsoft.com/office/drawing/2014/main" id="{D012EAC3-7AFA-4628-B8EB-C3227E10C31A}"/>
              </a:ext>
            </a:extLst>
          </p:cNvPr>
          <p:cNvPicPr>
            <a:picLocks noChangeAspect="1"/>
          </p:cNvPicPr>
          <p:nvPr/>
        </p:nvPicPr>
        <p:blipFill rotWithShape="1">
          <a:blip r:embed="rId3"/>
          <a:srcRect t="2091" r="-1" b="1314"/>
          <a:stretch/>
        </p:blipFill>
        <p:spPr>
          <a:xfrm>
            <a:off x="20" y="431"/>
            <a:ext cx="8115280" cy="6408311"/>
          </a:xfrm>
          <a:prstGeom prst="rect">
            <a:avLst/>
          </a:prstGeom>
        </p:spPr>
      </p:pic>
      <p:sp>
        <p:nvSpPr>
          <p:cNvPr id="13" name="TextBox 12">
            <a:extLst>
              <a:ext uri="{FF2B5EF4-FFF2-40B4-BE49-F238E27FC236}">
                <a16:creationId xmlns:a16="http://schemas.microsoft.com/office/drawing/2014/main" id="{24C1D7D4-A1A8-4517-9B75-6D8FF880D32A}"/>
              </a:ext>
            </a:extLst>
          </p:cNvPr>
          <p:cNvSpPr txBox="1"/>
          <p:nvPr/>
        </p:nvSpPr>
        <p:spPr>
          <a:xfrm>
            <a:off x="8254270" y="1810437"/>
            <a:ext cx="3838370" cy="4503768"/>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mj-lt"/>
                <a:ea typeface="+mj-ea"/>
                <a:cs typeface="+mj-cs"/>
              </a:rPr>
              <a:t>Recovery exists on a continuum of improved health and wellness. </a:t>
            </a:r>
          </a:p>
          <a:p>
            <a:pPr marL="342900" indent="-342900">
              <a:lnSpc>
                <a:spcPct val="90000"/>
              </a:lnSpc>
              <a:spcAft>
                <a:spcPts val="600"/>
              </a:spcAft>
              <a:buFont typeface="Arial" panose="020B0604020202020204" pitchFamily="34" charset="0"/>
              <a:buChar char="•"/>
            </a:pPr>
            <a:r>
              <a:rPr lang="en-US" sz="2000" dirty="0">
                <a:latin typeface="+mj-lt"/>
                <a:ea typeface="+mj-ea"/>
                <a:cs typeface="+mj-cs"/>
              </a:rPr>
              <a:t>Recovery is not a linear process. It is based on continual growth and improved functioning. It may involve return to use and other setbacks, which are a natural part of the continuum but not inevitable outcomes. </a:t>
            </a:r>
          </a:p>
          <a:p>
            <a:pPr marL="342900" indent="-342900">
              <a:lnSpc>
                <a:spcPct val="90000"/>
              </a:lnSpc>
              <a:spcAft>
                <a:spcPts val="600"/>
              </a:spcAft>
              <a:buFont typeface="Arial" panose="020B0604020202020204" pitchFamily="34" charset="0"/>
              <a:buChar char="•"/>
            </a:pPr>
            <a:r>
              <a:rPr lang="en-US" sz="2000" dirty="0">
                <a:latin typeface="+mj-lt"/>
                <a:ea typeface="+mj-ea"/>
                <a:cs typeface="+mj-cs"/>
              </a:rPr>
              <a:t>Wellness is the result of improved care and balance of mind, body and spirit. It is a product of the recovery process. </a:t>
            </a: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EF5A1F8-2334-482F-9CE5-09077F953C57}"/>
              </a:ext>
            </a:extLst>
          </p:cNvPr>
          <p:cNvSpPr txBox="1"/>
          <p:nvPr/>
        </p:nvSpPr>
        <p:spPr>
          <a:xfrm>
            <a:off x="8214648" y="6232091"/>
            <a:ext cx="3877992" cy="646331"/>
          </a:xfrm>
          <a:prstGeom prst="rect">
            <a:avLst/>
          </a:prstGeom>
          <a:noFill/>
        </p:spPr>
        <p:txBody>
          <a:bodyPr wrap="square">
            <a:spAutoFit/>
          </a:bodyPr>
          <a:lstStyle/>
          <a:p>
            <a:r>
              <a:rPr lang="en-US" sz="1200" dirty="0"/>
              <a:t> </a:t>
            </a:r>
            <a:r>
              <a:rPr lang="en-US" sz="1200" dirty="0">
                <a:solidFill>
                  <a:schemeClr val="bg1"/>
                </a:solidFill>
              </a:rPr>
              <a:t>https://www.naadac.org/assets/2416/sheedyckwhitterm2009_guiding_principles_and_elements.pdf</a:t>
            </a:r>
          </a:p>
        </p:txBody>
      </p:sp>
    </p:spTree>
    <p:extLst>
      <p:ext uri="{BB962C8B-B14F-4D97-AF65-F5344CB8AC3E}">
        <p14:creationId xmlns:p14="http://schemas.microsoft.com/office/powerpoint/2010/main" val="400213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421A-23D5-4851-8506-1B6FB254EF56}"/>
              </a:ext>
            </a:extLst>
          </p:cNvPr>
          <p:cNvSpPr>
            <a:spLocks noGrp="1"/>
          </p:cNvSpPr>
          <p:nvPr>
            <p:ph type="title"/>
          </p:nvPr>
        </p:nvSpPr>
        <p:spPr>
          <a:xfrm>
            <a:off x="637793" y="80138"/>
            <a:ext cx="3387106" cy="1645501"/>
          </a:xfrm>
        </p:spPr>
        <p:txBody>
          <a:bodyPr vert="horz" lIns="91440" tIns="45720" rIns="91440" bIns="45720" rtlCol="0" anchor="ctr">
            <a:normAutofit/>
          </a:bodyPr>
          <a:lstStyle/>
          <a:p>
            <a:r>
              <a:rPr lang="en-US" dirty="0"/>
              <a:t>Peer Support </a:t>
            </a:r>
          </a:p>
        </p:txBody>
      </p:sp>
      <p:sp>
        <p:nvSpPr>
          <p:cNvPr id="3" name="TextBox 2">
            <a:extLst>
              <a:ext uri="{FF2B5EF4-FFF2-40B4-BE49-F238E27FC236}">
                <a16:creationId xmlns:a16="http://schemas.microsoft.com/office/drawing/2014/main" id="{37A703B2-A9A7-0944-A2F6-1B6CDDBCDA02}"/>
              </a:ext>
            </a:extLst>
          </p:cNvPr>
          <p:cNvSpPr txBox="1"/>
          <p:nvPr/>
        </p:nvSpPr>
        <p:spPr>
          <a:xfrm>
            <a:off x="490832" y="1725639"/>
            <a:ext cx="3534067" cy="4541881"/>
          </a:xfrm>
          <a:prstGeom prst="rect">
            <a:avLst/>
          </a:prstGeom>
        </p:spPr>
        <p:txBody>
          <a:bodyPr vert="horz" lIns="91440" tIns="45720" rIns="91440" bIns="45720" rtlCol="0">
            <a:normAutofit fontScale="92500"/>
          </a:bodyPr>
          <a:lstStyle/>
          <a:p>
            <a:pPr>
              <a:spcAft>
                <a:spcPts val="600"/>
              </a:spcAft>
            </a:pPr>
            <a:r>
              <a:rPr lang="en-US" sz="1900" dirty="0"/>
              <a:t>Peer support encompasses a range of activities and interactions between people who share similar experiences of being diagnosed with mental health conditions, substance use disorders, or both. This mutuality—often called “</a:t>
            </a:r>
            <a:r>
              <a:rPr lang="en-US" sz="1900" dirty="0" err="1"/>
              <a:t>peerness</a:t>
            </a:r>
            <a:r>
              <a:rPr lang="en-US" sz="1900" dirty="0"/>
              <a:t>”—between a peer support worker and person in or seeking recovery promotes connection and inspires hope. </a:t>
            </a:r>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r>
              <a:rPr lang="en-US" sz="1400" dirty="0"/>
              <a:t>Source: https://</a:t>
            </a:r>
            <a:r>
              <a:rPr lang="en-US" sz="1400" dirty="0" err="1"/>
              <a:t>www.samhsa.gov</a:t>
            </a:r>
            <a:r>
              <a:rPr lang="en-US" sz="1400" dirty="0"/>
              <a:t>/sites/default/files/</a:t>
            </a:r>
            <a:r>
              <a:rPr lang="en-US" sz="1400" dirty="0" err="1"/>
              <a:t>programs_campaigns</a:t>
            </a:r>
            <a:r>
              <a:rPr lang="en-US" sz="1400" dirty="0"/>
              <a:t>/</a:t>
            </a:r>
            <a:r>
              <a:rPr lang="en-US" sz="1400" dirty="0" err="1"/>
              <a:t>brss_tacs</a:t>
            </a:r>
            <a:r>
              <a:rPr lang="en-US" sz="1400" dirty="0"/>
              <a:t>/peer-support-2017.pdf </a:t>
            </a:r>
          </a:p>
        </p:txBody>
      </p:sp>
      <p:sp>
        <p:nvSpPr>
          <p:cNvPr id="53" name="Rectangle 35">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37">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85CF262-F0EE-5D48-B9B3-C4F54D1BF7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09463" y="631692"/>
            <a:ext cx="3775899" cy="3046463"/>
          </a:xfrm>
          <a:prstGeom prst="rect">
            <a:avLst/>
          </a:prstGeom>
        </p:spPr>
      </p:pic>
      <p:sp>
        <p:nvSpPr>
          <p:cNvPr id="55" name="Rectangle 39">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icon&#10;&#10;Description automatically generated">
            <a:extLst>
              <a:ext uri="{FF2B5EF4-FFF2-40B4-BE49-F238E27FC236}">
                <a16:creationId xmlns:a16="http://schemas.microsoft.com/office/drawing/2014/main" id="{65D60CE7-DA28-1746-8734-CEF417BCB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807" y="474133"/>
            <a:ext cx="2130167" cy="2717800"/>
          </a:xfrm>
          <a:prstGeom prst="rect">
            <a:avLst/>
          </a:prstGeom>
        </p:spPr>
      </p:pic>
      <p:sp>
        <p:nvSpPr>
          <p:cNvPr id="56" name="Rectangle 41">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755D8610-0A6D-AE45-81FA-6032E3A0E8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12040" y="4318312"/>
            <a:ext cx="2170744" cy="2065554"/>
          </a:xfrm>
          <a:prstGeom prst="rect">
            <a:avLst/>
          </a:prstGeom>
        </p:spPr>
      </p:pic>
      <p:sp>
        <p:nvSpPr>
          <p:cNvPr id="57" name="Rectangle 43">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low confidence">
            <a:extLst>
              <a:ext uri="{FF2B5EF4-FFF2-40B4-BE49-F238E27FC236}">
                <a16:creationId xmlns:a16="http://schemas.microsoft.com/office/drawing/2014/main" id="{C58F27DF-0CA5-7D4C-8DE4-79DF5B7D92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639" y="3671669"/>
            <a:ext cx="2438503" cy="2710822"/>
          </a:xfrm>
          <a:prstGeom prst="rect">
            <a:avLst/>
          </a:prstGeom>
        </p:spPr>
      </p:pic>
      <p:sp>
        <p:nvSpPr>
          <p:cNvPr id="26" name="TextBox 25">
            <a:extLst>
              <a:ext uri="{FF2B5EF4-FFF2-40B4-BE49-F238E27FC236}">
                <a16:creationId xmlns:a16="http://schemas.microsoft.com/office/drawing/2014/main" id="{F2A82123-8CA1-4812-AA4E-7A8EB22E6D52}"/>
              </a:ext>
            </a:extLst>
          </p:cNvPr>
          <p:cNvSpPr txBox="1"/>
          <p:nvPr/>
        </p:nvSpPr>
        <p:spPr>
          <a:xfrm>
            <a:off x="6861818" y="6577626"/>
            <a:ext cx="533018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46951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661-4CD8-47EA-B5AD-0C19ADC8D8F0}"/>
              </a:ext>
            </a:extLst>
          </p:cNvPr>
          <p:cNvSpPr>
            <a:spLocks noGrp="1"/>
          </p:cNvSpPr>
          <p:nvPr>
            <p:ph type="title"/>
          </p:nvPr>
        </p:nvSpPr>
        <p:spPr>
          <a:xfrm>
            <a:off x="719579" y="5149081"/>
            <a:ext cx="10765410" cy="1207269"/>
          </a:xfrm>
        </p:spPr>
        <p:txBody>
          <a:bodyPr vert="horz" lIns="91440" tIns="45720" rIns="91440" bIns="45720" rtlCol="0" anchor="b">
            <a:normAutofit/>
          </a:bodyPr>
          <a:lstStyle/>
          <a:p>
            <a:pPr algn="ctr"/>
            <a:r>
              <a:rPr lang="en-US" sz="6000" dirty="0"/>
              <a:t>Motivational Interviewing</a:t>
            </a:r>
          </a:p>
        </p:txBody>
      </p:sp>
      <p:pic>
        <p:nvPicPr>
          <p:cNvPr id="6" name="Picture 5" descr="Text&#10;&#10;Description automatically generated">
            <a:extLst>
              <a:ext uri="{FF2B5EF4-FFF2-40B4-BE49-F238E27FC236}">
                <a16:creationId xmlns:a16="http://schemas.microsoft.com/office/drawing/2014/main" id="{BE67C1E0-05F0-4C52-B594-2D7E2D35011D}"/>
              </a:ext>
            </a:extLst>
          </p:cNvPr>
          <p:cNvPicPr>
            <a:picLocks noChangeAspect="1"/>
          </p:cNvPicPr>
          <p:nvPr/>
        </p:nvPicPr>
        <p:blipFill>
          <a:blip r:embed="rId3"/>
          <a:stretch>
            <a:fillRect/>
          </a:stretch>
        </p:blipFill>
        <p:spPr>
          <a:xfrm>
            <a:off x="211020" y="789240"/>
            <a:ext cx="5569531" cy="3132860"/>
          </a:xfrm>
          <a:prstGeom prst="rect">
            <a:avLst/>
          </a:prstGeom>
        </p:spPr>
      </p:pic>
      <p:cxnSp>
        <p:nvCxnSpPr>
          <p:cNvPr id="28" name="Straight Connector 21">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 text&#10;&#10;Description automatically generated">
            <a:extLst>
              <a:ext uri="{FF2B5EF4-FFF2-40B4-BE49-F238E27FC236}">
                <a16:creationId xmlns:a16="http://schemas.microsoft.com/office/drawing/2014/main" id="{73E3F82A-CA02-4D62-8911-EBF890720373}"/>
              </a:ext>
            </a:extLst>
          </p:cNvPr>
          <p:cNvPicPr>
            <a:picLocks noChangeAspect="1"/>
          </p:cNvPicPr>
          <p:nvPr/>
        </p:nvPicPr>
        <p:blipFill>
          <a:blip r:embed="rId4"/>
          <a:stretch>
            <a:fillRect/>
          </a:stretch>
        </p:blipFill>
        <p:spPr>
          <a:xfrm>
            <a:off x="6648826" y="307667"/>
            <a:ext cx="4836163" cy="4400909"/>
          </a:xfrm>
          <a:prstGeom prst="rect">
            <a:avLst/>
          </a:prstGeom>
        </p:spPr>
      </p:pic>
      <p:sp>
        <p:nvSpPr>
          <p:cNvPr id="18" name="TextBox 17">
            <a:extLst>
              <a:ext uri="{FF2B5EF4-FFF2-40B4-BE49-F238E27FC236}">
                <a16:creationId xmlns:a16="http://schemas.microsoft.com/office/drawing/2014/main" id="{CF049989-2506-4DBF-8936-C88FE5541A10}"/>
              </a:ext>
            </a:extLst>
          </p:cNvPr>
          <p:cNvSpPr txBox="1"/>
          <p:nvPr/>
        </p:nvSpPr>
        <p:spPr>
          <a:xfrm>
            <a:off x="6648826" y="6527782"/>
            <a:ext cx="8964536" cy="276999"/>
          </a:xfrm>
          <a:prstGeom prst="rect">
            <a:avLst/>
          </a:prstGeom>
          <a:noFill/>
        </p:spPr>
        <p:txBody>
          <a:bodyPr wrap="square">
            <a:spAutoFit/>
          </a:bodyPr>
          <a:lstStyle/>
          <a:p>
            <a:r>
              <a:rPr lang="en-US" sz="1200" dirty="0"/>
              <a:t>Source: https://motivationalinterviewing.org/understanding-motivational-interviewing</a:t>
            </a:r>
          </a:p>
        </p:txBody>
      </p:sp>
    </p:spTree>
    <p:extLst>
      <p:ext uri="{BB962C8B-B14F-4D97-AF65-F5344CB8AC3E}">
        <p14:creationId xmlns:p14="http://schemas.microsoft.com/office/powerpoint/2010/main" val="185790899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28794-3B89-462C-BE95-927A51D7D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F1BF76-D9C8-49D3-9A7F-D43C497C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8E62E29-CCA4-46D9-A2B7-FFBB63215A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8" name="Oval 17">
              <a:extLst>
                <a:ext uri="{FF2B5EF4-FFF2-40B4-BE49-F238E27FC236}">
                  <a16:creationId xmlns:a16="http://schemas.microsoft.com/office/drawing/2014/main" id="{3F3DFA0E-3CF8-484F-AB2E-8F6398699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A3AE79A-8350-4B57-B8C9-92360474C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2CFA8D-F654-4516-9486-873BAAD1B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9C3CD77-D91F-400B-A95F-5AB347FF7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5FA3032-F836-4A83-871C-76E9F1EFA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71C26-6BC8-4712-823C-A538AA761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9E7F326-090A-45F0-9F6C-D98AF5160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20FE9C-08B6-451E-BEDA-401A81BD4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0864D66-4BEF-4628-B9DC-C382A4BC26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0" name="Straight Connector 29">
              <a:extLst>
                <a:ext uri="{FF2B5EF4-FFF2-40B4-BE49-F238E27FC236}">
                  <a16:creationId xmlns:a16="http://schemas.microsoft.com/office/drawing/2014/main" id="{B8473175-583C-4362-AD52-6A41687451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119EE6-B01F-4BDA-97B2-8BC244AD9F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83EB66-70A8-4451-984C-ABF2410C6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A8CB1A-B550-452B-BB18-69D43CC926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64EC8264-27B3-4286-AF14-0CE5F25B934F}"/>
              </a:ext>
            </a:extLst>
          </p:cNvPr>
          <p:cNvPicPr>
            <a:picLocks noChangeAspect="1"/>
          </p:cNvPicPr>
          <p:nvPr/>
        </p:nvPicPr>
        <p:blipFill>
          <a:blip r:embed="rId3">
            <a:duotone>
              <a:prstClr val="black"/>
              <a:schemeClr val="bg1">
                <a:tint val="45000"/>
                <a:satMod val="400000"/>
              </a:schemeClr>
            </a:duotone>
            <a:alphaModFix amt="25000"/>
          </a:blip>
          <a:stretch>
            <a:fillRect/>
          </a:stretch>
        </p:blipFill>
        <p:spPr>
          <a:xfrm>
            <a:off x="694488" y="278667"/>
            <a:ext cx="10786262" cy="4422367"/>
          </a:xfrm>
          <a:prstGeom prst="rect">
            <a:avLst/>
          </a:prstGeom>
        </p:spPr>
      </p:pic>
      <p:sp>
        <p:nvSpPr>
          <p:cNvPr id="2" name="Title 1">
            <a:extLst>
              <a:ext uri="{FF2B5EF4-FFF2-40B4-BE49-F238E27FC236}">
                <a16:creationId xmlns:a16="http://schemas.microsoft.com/office/drawing/2014/main" id="{4F3D3933-B1EF-4D89-A44B-E14FDEC59556}"/>
              </a:ext>
            </a:extLst>
          </p:cNvPr>
          <p:cNvSpPr>
            <a:spLocks noGrp="1"/>
          </p:cNvSpPr>
          <p:nvPr>
            <p:ph type="title"/>
          </p:nvPr>
        </p:nvSpPr>
        <p:spPr>
          <a:xfrm>
            <a:off x="4333511" y="1176864"/>
            <a:ext cx="7315200" cy="1178731"/>
          </a:xfrm>
          <a:noFill/>
        </p:spPr>
        <p:txBody>
          <a:bodyPr anchor="b">
            <a:normAutofit/>
          </a:bodyPr>
          <a:lstStyle/>
          <a:p>
            <a:pPr algn="ctr"/>
            <a:r>
              <a:rPr lang="en-US" sz="4800" dirty="0">
                <a:solidFill>
                  <a:schemeClr val="bg1"/>
                </a:solidFill>
              </a:rPr>
              <a:t>Principles of Harm Reduction </a:t>
            </a:r>
          </a:p>
        </p:txBody>
      </p:sp>
      <p:grpSp>
        <p:nvGrpSpPr>
          <p:cNvPr id="35" name="Group 34">
            <a:extLst>
              <a:ext uri="{FF2B5EF4-FFF2-40B4-BE49-F238E27FC236}">
                <a16:creationId xmlns:a16="http://schemas.microsoft.com/office/drawing/2014/main" id="{F67C7EE6-E29C-4D84-B2C6-7B20A0FDAF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73C23E94-A2CC-459B-9961-40250DBE61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DC685A-870A-4F1B-8A06-1DB278981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8F22A6-4F2D-4467-A3A9-A9BE31FC98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8D5732-C263-4EED-85EF-7E7435EDE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A2124DDE-3B87-4C29-96FB-726155CA75F1}"/>
              </a:ext>
            </a:extLst>
          </p:cNvPr>
          <p:cNvSpPr>
            <a:spLocks noGrp="1"/>
          </p:cNvSpPr>
          <p:nvPr>
            <p:ph idx="1"/>
          </p:nvPr>
        </p:nvSpPr>
        <p:spPr>
          <a:xfrm>
            <a:off x="4365276" y="4815791"/>
            <a:ext cx="7315200" cy="1615571"/>
          </a:xfrm>
          <a:noFill/>
        </p:spPr>
        <p:txBody>
          <a:bodyPr anchor="t">
            <a:normAutofit/>
          </a:bodyPr>
          <a:lstStyle/>
          <a:p>
            <a:pPr fontAlgn="base"/>
            <a:r>
              <a:rPr lang="en-US" sz="2000" b="0" i="0" dirty="0">
                <a:solidFill>
                  <a:schemeClr val="bg1"/>
                </a:solidFill>
                <a:effectLst/>
                <a:latin typeface="Public Sans"/>
              </a:rPr>
              <a:t>Harm reduction is a set of practical strategies and ideas aimed at reducing negative consequences associated with drug use</a:t>
            </a:r>
          </a:p>
          <a:p>
            <a:pPr fontAlgn="base"/>
            <a:r>
              <a:rPr lang="en-US" sz="2000" b="0" i="0" dirty="0">
                <a:solidFill>
                  <a:schemeClr val="bg1"/>
                </a:solidFill>
                <a:effectLst/>
                <a:latin typeface="Public Sans"/>
              </a:rPr>
              <a:t>Harm reduction is also a movement for social justice built on a belief in, and respect for, the rights of people who use drugs</a:t>
            </a:r>
          </a:p>
          <a:p>
            <a:pPr marL="0" indent="0" algn="ctr">
              <a:buNone/>
            </a:pPr>
            <a:endParaRPr lang="en-US" sz="1800" dirty="0">
              <a:solidFill>
                <a:schemeClr val="bg1"/>
              </a:solidFill>
            </a:endParaRPr>
          </a:p>
        </p:txBody>
      </p:sp>
      <p:sp>
        <p:nvSpPr>
          <p:cNvPr id="34" name="TextBox 33">
            <a:extLst>
              <a:ext uri="{FF2B5EF4-FFF2-40B4-BE49-F238E27FC236}">
                <a16:creationId xmlns:a16="http://schemas.microsoft.com/office/drawing/2014/main" id="{7AD0593F-79FB-47A4-99DB-E96793ED1FD3}"/>
              </a:ext>
            </a:extLst>
          </p:cNvPr>
          <p:cNvSpPr txBox="1"/>
          <p:nvPr/>
        </p:nvSpPr>
        <p:spPr>
          <a:xfrm>
            <a:off x="9016398" y="6431362"/>
            <a:ext cx="2890145" cy="276999"/>
          </a:xfrm>
          <a:prstGeom prst="rect">
            <a:avLst/>
          </a:prstGeom>
          <a:noFill/>
        </p:spPr>
        <p:txBody>
          <a:bodyPr wrap="square">
            <a:spAutoFit/>
          </a:bodyPr>
          <a:lstStyle/>
          <a:p>
            <a:r>
              <a:rPr lang="en-US" sz="1200" dirty="0">
                <a:solidFill>
                  <a:schemeClr val="bg1"/>
                </a:solidFill>
              </a:rPr>
              <a:t>Source: https://harmreduction.org/</a:t>
            </a:r>
          </a:p>
        </p:txBody>
      </p:sp>
    </p:spTree>
    <p:extLst>
      <p:ext uri="{BB962C8B-B14F-4D97-AF65-F5344CB8AC3E}">
        <p14:creationId xmlns:p14="http://schemas.microsoft.com/office/powerpoint/2010/main" val="257961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434415EF-A71D-4BE4-904D-2FCE54040199}"/>
              </a:ext>
            </a:extLst>
          </p:cNvPr>
          <p:cNvSpPr>
            <a:spLocks noGrp="1"/>
          </p:cNvSpPr>
          <p:nvPr>
            <p:ph type="title"/>
          </p:nvPr>
        </p:nvSpPr>
        <p:spPr>
          <a:xfrm>
            <a:off x="3108960" y="4741210"/>
            <a:ext cx="8099292" cy="1669748"/>
          </a:xfrm>
        </p:spPr>
        <p:txBody>
          <a:bodyPr vert="horz" lIns="91440" tIns="45720" rIns="91440" bIns="45720" rtlCol="0">
            <a:noAutofit/>
          </a:bodyPr>
          <a:lstStyle/>
          <a:p>
            <a:r>
              <a:rPr lang="en-US" sz="2400" b="1" dirty="0"/>
              <a:t>Medication Assisted Treatment (MAT)</a:t>
            </a:r>
            <a:br>
              <a:rPr lang="en-US" sz="2400" b="1" dirty="0"/>
            </a:br>
            <a:r>
              <a:rPr lang="en-US" sz="2400" b="1" dirty="0"/>
              <a:t>Medication Assisted Recovery (MAR)</a:t>
            </a:r>
            <a:br>
              <a:rPr lang="en-US" sz="2400" b="1" dirty="0"/>
            </a:br>
            <a:r>
              <a:rPr lang="en-US" sz="2400" b="1" dirty="0"/>
              <a:t>Medications for Addiction Treatment (MAT)</a:t>
            </a:r>
            <a:br>
              <a:rPr lang="en-US" sz="2400" b="1" dirty="0"/>
            </a:br>
            <a:r>
              <a:rPr lang="en-US" sz="2400" b="1" dirty="0"/>
              <a:t>Medications for Opioid Use Disorder (MOUD)</a:t>
            </a:r>
          </a:p>
        </p:txBody>
      </p:sp>
      <p:sp>
        <p:nvSpPr>
          <p:cNvPr id="82" name="Freeform: Shape 8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6EFC1DA5-6805-493F-AC1D-061B310CFC29}"/>
              </a:ext>
            </a:extLst>
          </p:cNvPr>
          <p:cNvSpPr>
            <a:spLocks noGrp="1"/>
          </p:cNvSpPr>
          <p:nvPr>
            <p:ph type="sldNum" sz="quarter" idx="12"/>
          </p:nvPr>
        </p:nvSpPr>
        <p:spPr>
          <a:xfrm>
            <a:off x="10469880" y="320040"/>
            <a:ext cx="914400" cy="320040"/>
          </a:xfrm>
        </p:spPr>
        <p:txBody>
          <a:bodyPr vert="horz" lIns="91440" tIns="45720" rIns="91440" bIns="45720" rtlCol="0">
            <a:normAutofit/>
          </a:bodyPr>
          <a:lstStyle/>
          <a:p>
            <a:pPr>
              <a:spcAft>
                <a:spcPts val="600"/>
              </a:spcAft>
            </a:pPr>
            <a:fld id="{F17BD577-1531-42A4-A25D-A127A68A2AD1}" type="slidenum">
              <a:rPr lang="en-US">
                <a:solidFill>
                  <a:schemeClr val="bg1">
                    <a:lumMod val="50000"/>
                    <a:lumOff val="50000"/>
                  </a:schemeClr>
                </a:solidFill>
              </a:rPr>
              <a:pPr>
                <a:spcAft>
                  <a:spcPts val="600"/>
                </a:spcAft>
              </a:pPr>
              <a:t>14</a:t>
            </a:fld>
            <a:endParaRPr lang="en-US">
              <a:solidFill>
                <a:schemeClr val="bg1">
                  <a:lumMod val="50000"/>
                  <a:lumOff val="50000"/>
                </a:schemeClr>
              </a:solidFill>
            </a:endParaRPr>
          </a:p>
        </p:txBody>
      </p:sp>
      <p:pic>
        <p:nvPicPr>
          <p:cNvPr id="10" name="Content Placeholder 9" descr="Timeline&#10;&#10;Description automatically generated">
            <a:extLst>
              <a:ext uri="{FF2B5EF4-FFF2-40B4-BE49-F238E27FC236}">
                <a16:creationId xmlns:a16="http://schemas.microsoft.com/office/drawing/2014/main" id="{778FCBCA-CEBC-4237-AC87-DFF65225B44B}"/>
              </a:ext>
            </a:extLst>
          </p:cNvPr>
          <p:cNvPicPr>
            <a:picLocks noChangeAspect="1"/>
          </p:cNvPicPr>
          <p:nvPr/>
        </p:nvPicPr>
        <p:blipFill>
          <a:blip r:embed="rId3"/>
          <a:stretch>
            <a:fillRect/>
          </a:stretch>
        </p:blipFill>
        <p:spPr>
          <a:xfrm>
            <a:off x="1262363" y="94979"/>
            <a:ext cx="3963453" cy="4227684"/>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4A664FFF-908E-44F6-861A-44017221D416}"/>
              </a:ext>
            </a:extLst>
          </p:cNvPr>
          <p:cNvPicPr>
            <a:picLocks noChangeAspect="1"/>
          </p:cNvPicPr>
          <p:nvPr/>
        </p:nvPicPr>
        <p:blipFill>
          <a:blip r:embed="rId4"/>
          <a:stretch>
            <a:fillRect/>
          </a:stretch>
        </p:blipFill>
        <p:spPr>
          <a:xfrm>
            <a:off x="6191104" y="118883"/>
            <a:ext cx="3959689" cy="4212436"/>
          </a:xfrm>
          <a:prstGeom prst="rect">
            <a:avLst/>
          </a:prstGeom>
        </p:spPr>
      </p:pic>
      <p:sp>
        <p:nvSpPr>
          <p:cNvPr id="55" name="TextBox 54">
            <a:extLst>
              <a:ext uri="{FF2B5EF4-FFF2-40B4-BE49-F238E27FC236}">
                <a16:creationId xmlns:a16="http://schemas.microsoft.com/office/drawing/2014/main" id="{F63A5AB6-FFA6-4ED7-87B8-6DCDCD5548B9}"/>
              </a:ext>
            </a:extLst>
          </p:cNvPr>
          <p:cNvSpPr txBox="1"/>
          <p:nvPr/>
        </p:nvSpPr>
        <p:spPr>
          <a:xfrm>
            <a:off x="157281" y="6399460"/>
            <a:ext cx="11262541" cy="461665"/>
          </a:xfrm>
          <a:prstGeom prst="rect">
            <a:avLst/>
          </a:prstGeom>
          <a:noFill/>
        </p:spPr>
        <p:txBody>
          <a:bodyPr wrap="square">
            <a:spAutoFit/>
          </a:bodyPr>
          <a:lstStyle/>
          <a:p>
            <a:r>
              <a:rPr lang="en-US" sz="1200" dirty="0"/>
              <a:t>Source: https://u.osu.edu/epic/epic-enhancing-permanency-in-children-and-families/about/services/family-treatment-drug-courts/medication-assisted-treatment-mat/ &amp; https://mha.ohio.gov/Portals/0/assets/ResearchersAndMedia/Combating%20Opiate%20Abuse/Pocket-Guide-for-MAT-SMA16-4892PG.pdf?ver=2018-11-29-104924-477  </a:t>
            </a:r>
          </a:p>
        </p:txBody>
      </p:sp>
    </p:spTree>
    <p:extLst>
      <p:ext uri="{BB962C8B-B14F-4D97-AF65-F5344CB8AC3E}">
        <p14:creationId xmlns:p14="http://schemas.microsoft.com/office/powerpoint/2010/main" val="136341245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481C314-7E70-470C-8E78-6F487153C9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1" b="7119"/>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85F00-549C-45C2-AF3C-52230267A194}"/>
              </a:ext>
            </a:extLst>
          </p:cNvPr>
          <p:cNvSpPr>
            <a:spLocks noGrp="1"/>
          </p:cNvSpPr>
          <p:nvPr>
            <p:ph type="title"/>
          </p:nvPr>
        </p:nvSpPr>
        <p:spPr>
          <a:xfrm>
            <a:off x="2293034" y="1090829"/>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Words Matter </a:t>
            </a:r>
          </a:p>
        </p:txBody>
      </p:sp>
    </p:spTree>
    <p:extLst>
      <p:ext uri="{BB962C8B-B14F-4D97-AF65-F5344CB8AC3E}">
        <p14:creationId xmlns:p14="http://schemas.microsoft.com/office/powerpoint/2010/main" val="11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26"/>
                                        </p:tgtEl>
                                        <p:attrNameLst>
                                          <p:attrName>style.visibility</p:attrName>
                                        </p:attrNameLst>
                                      </p:cBhvr>
                                      <p:to>
                                        <p:strVal val="visible"/>
                                      </p:to>
                                    </p:set>
                                    <p:animEffect transition="in" filter="fade">
                                      <p:cBhvr>
                                        <p:cTn id="10" dur="7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1A18-93A5-4A63-ADE8-BF987C566697}"/>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sz="6000" kern="1200">
                <a:solidFill>
                  <a:schemeClr val="tx1"/>
                </a:solidFill>
                <a:latin typeface="+mj-lt"/>
                <a:ea typeface="+mj-ea"/>
                <a:cs typeface="+mj-cs"/>
              </a:rPr>
              <a:t>Cultural Competency</a:t>
            </a:r>
          </a:p>
        </p:txBody>
      </p:sp>
      <p:pic>
        <p:nvPicPr>
          <p:cNvPr id="14" name="Picture 13" descr="Diagram&#10;&#10;Description automatically generated">
            <a:extLst>
              <a:ext uri="{FF2B5EF4-FFF2-40B4-BE49-F238E27FC236}">
                <a16:creationId xmlns:a16="http://schemas.microsoft.com/office/drawing/2014/main" id="{0FF2C17B-CE1D-478D-9B45-999796753F9D}"/>
              </a:ext>
            </a:extLst>
          </p:cNvPr>
          <p:cNvPicPr>
            <a:picLocks noChangeAspect="1"/>
          </p:cNvPicPr>
          <p:nvPr/>
        </p:nvPicPr>
        <p:blipFill rotWithShape="1">
          <a:blip r:embed="rId3"/>
          <a:srcRect t="1452" r="-2" b="1178"/>
          <a:stretch/>
        </p:blipFill>
        <p:spPr>
          <a:xfrm>
            <a:off x="128886" y="2067951"/>
            <a:ext cx="5692794" cy="4212677"/>
          </a:xfrm>
          <a:prstGeom prst="rect">
            <a:avLst/>
          </a:prstGeom>
        </p:spPr>
      </p:pic>
      <p:cxnSp>
        <p:nvCxnSpPr>
          <p:cNvPr id="82" name="Straight Connector 81">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Timeline&#10;&#10;Description automatically generated">
            <a:extLst>
              <a:ext uri="{FF2B5EF4-FFF2-40B4-BE49-F238E27FC236}">
                <a16:creationId xmlns:a16="http://schemas.microsoft.com/office/drawing/2014/main" id="{C0811316-9B3D-4F9C-8B4D-546512A389A7}"/>
              </a:ext>
            </a:extLst>
          </p:cNvPr>
          <p:cNvPicPr>
            <a:picLocks noChangeAspect="1"/>
          </p:cNvPicPr>
          <p:nvPr/>
        </p:nvPicPr>
        <p:blipFill rotWithShape="1">
          <a:blip r:embed="rId4"/>
          <a:srcRect r="-2" b="2293"/>
          <a:stretch/>
        </p:blipFill>
        <p:spPr>
          <a:xfrm>
            <a:off x="6370319" y="2067931"/>
            <a:ext cx="5691879" cy="4212677"/>
          </a:xfrm>
          <a:prstGeom prst="rect">
            <a:avLst/>
          </a:prstGeom>
        </p:spPr>
      </p:pic>
      <p:sp>
        <p:nvSpPr>
          <p:cNvPr id="56" name="TextBox 55">
            <a:extLst>
              <a:ext uri="{FF2B5EF4-FFF2-40B4-BE49-F238E27FC236}">
                <a16:creationId xmlns:a16="http://schemas.microsoft.com/office/drawing/2014/main" id="{39C126CB-69F8-4234-AE8F-10F32AB17536}"/>
              </a:ext>
            </a:extLst>
          </p:cNvPr>
          <p:cNvSpPr txBox="1"/>
          <p:nvPr/>
        </p:nvSpPr>
        <p:spPr>
          <a:xfrm>
            <a:off x="8296421" y="6536789"/>
            <a:ext cx="4362509" cy="276999"/>
          </a:xfrm>
          <a:prstGeom prst="rect">
            <a:avLst/>
          </a:prstGeom>
          <a:noFill/>
        </p:spPr>
        <p:txBody>
          <a:bodyPr wrap="square">
            <a:spAutoFit/>
          </a:bodyPr>
          <a:lstStyle/>
          <a:p>
            <a:r>
              <a:rPr lang="en-US" sz="1200" dirty="0"/>
              <a:t>Source: https://npin.cdc.gov/pages/cultural-competence</a:t>
            </a:r>
          </a:p>
        </p:txBody>
      </p:sp>
    </p:spTree>
    <p:extLst>
      <p:ext uri="{BB962C8B-B14F-4D97-AF65-F5344CB8AC3E}">
        <p14:creationId xmlns:p14="http://schemas.microsoft.com/office/powerpoint/2010/main" val="1213528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4"/>
                                        </p:tgtEl>
                                        <p:attrNameLst>
                                          <p:attrName>style.visibility</p:attrName>
                                        </p:attrNameLst>
                                      </p:cBhvr>
                                      <p:to>
                                        <p:strVal val="visible"/>
                                      </p:to>
                                    </p:set>
                                    <p:animEffect transition="in" filter="fade">
                                      <p:cBhvr>
                                        <p:cTn id="10" dur="700"/>
                                        <p:tgtEl>
                                          <p:spTgt spid="14"/>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00B7F0-3930-4D85-95E4-D005460DB69D}"/>
              </a:ext>
            </a:extLst>
          </p:cNvPr>
          <p:cNvPicPr>
            <a:picLocks noChangeAspect="1"/>
          </p:cNvPicPr>
          <p:nvPr/>
        </p:nvPicPr>
        <p:blipFill rotWithShape="1">
          <a:blip r:embed="rId3"/>
          <a:srcRect t="442"/>
          <a:stretch/>
        </p:blipFill>
        <p:spPr>
          <a:xfrm>
            <a:off x="20" y="10"/>
            <a:ext cx="12191980" cy="6857989"/>
          </a:xfrm>
          <a:prstGeom prst="rect">
            <a:avLst/>
          </a:prstGeom>
        </p:spPr>
      </p:pic>
      <p:sp>
        <p:nvSpPr>
          <p:cNvPr id="10" name="Rectangle 9">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FA0907-919C-4AA9-9908-10AEE2764385}"/>
              </a:ext>
            </a:extLst>
          </p:cNvPr>
          <p:cNvSpPr>
            <a:spLocks noGrp="1"/>
          </p:cNvSpPr>
          <p:nvPr>
            <p:ph type="title"/>
          </p:nvPr>
        </p:nvSpPr>
        <p:spPr>
          <a:xfrm>
            <a:off x="1118616" y="352687"/>
            <a:ext cx="9951720" cy="1616710"/>
          </a:xfrm>
        </p:spPr>
        <p:txBody>
          <a:bodyPr anchor="ctr">
            <a:normAutofit/>
          </a:bodyPr>
          <a:lstStyle/>
          <a:p>
            <a:r>
              <a:rPr lang="en-US" b="1" dirty="0">
                <a:solidFill>
                  <a:srgbClr val="FFFFFF"/>
                </a:solidFill>
              </a:rPr>
              <a:t>The Rural Challenge: </a:t>
            </a:r>
          </a:p>
        </p:txBody>
      </p:sp>
      <p:sp>
        <p:nvSpPr>
          <p:cNvPr id="3" name="Content Placeholder 2">
            <a:extLst>
              <a:ext uri="{FF2B5EF4-FFF2-40B4-BE49-F238E27FC236}">
                <a16:creationId xmlns:a16="http://schemas.microsoft.com/office/drawing/2014/main" id="{FA974059-174A-47F4-8646-E9B1D7876EC7}"/>
              </a:ext>
            </a:extLst>
          </p:cNvPr>
          <p:cNvSpPr>
            <a:spLocks noGrp="1"/>
          </p:cNvSpPr>
          <p:nvPr>
            <p:ph idx="1"/>
          </p:nvPr>
        </p:nvSpPr>
        <p:spPr>
          <a:xfrm>
            <a:off x="438193" y="2107896"/>
            <a:ext cx="11809124" cy="3634213"/>
          </a:xfrm>
        </p:spPr>
        <p:txBody>
          <a:bodyPr numCol="2">
            <a:normAutofit fontScale="92500" lnSpcReduction="10000"/>
          </a:bodyPr>
          <a:lstStyle/>
          <a:p>
            <a:pPr>
              <a:lnSpc>
                <a:spcPct val="100000"/>
              </a:lnSpc>
              <a:spcBef>
                <a:spcPts val="0"/>
              </a:spcBef>
              <a:spcAft>
                <a:spcPts val="300"/>
              </a:spcAft>
            </a:pPr>
            <a:r>
              <a:rPr lang="en-US" sz="2300" dirty="0">
                <a:solidFill>
                  <a:srgbClr val="FFFFFF"/>
                </a:solidFill>
                <a:effectLst/>
                <a:latin typeface="Calibri" panose="020F0502020204030204" pitchFamily="34" charset="0"/>
              </a:rPr>
              <a:t>STIGMA</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funding for recovery residences</a:t>
            </a:r>
          </a:p>
          <a:p>
            <a:pPr>
              <a:lnSpc>
                <a:spcPct val="100000"/>
              </a:lnSpc>
              <a:spcBef>
                <a:spcPts val="0"/>
              </a:spcBef>
              <a:spcAft>
                <a:spcPts val="300"/>
              </a:spcAft>
            </a:pPr>
            <a:r>
              <a:rPr lang="en-US" sz="2300" dirty="0">
                <a:solidFill>
                  <a:srgbClr val="FFFFFF"/>
                </a:solidFill>
                <a:effectLst/>
                <a:latin typeface="Calibri" panose="020F0502020204030204" pitchFamily="34" charset="0"/>
              </a:rPr>
              <a:t>Transportation challenges</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access to a continuum of care/recovery-oriented systems of care</a:t>
            </a:r>
          </a:p>
          <a:p>
            <a:pPr>
              <a:lnSpc>
                <a:spcPct val="100000"/>
              </a:lnSpc>
              <a:spcBef>
                <a:spcPts val="0"/>
              </a:spcBef>
              <a:spcAft>
                <a:spcPts val="300"/>
              </a:spcAft>
            </a:pPr>
            <a:r>
              <a:rPr lang="en-US" sz="2300" dirty="0">
                <a:solidFill>
                  <a:srgbClr val="FFFFFF"/>
                </a:solidFill>
                <a:effectLst/>
                <a:latin typeface="Calibri" panose="020F0502020204030204" pitchFamily="34" charset="0"/>
              </a:rPr>
              <a:t>Lack of detoxification facilities</a:t>
            </a:r>
          </a:p>
          <a:p>
            <a:pPr>
              <a:lnSpc>
                <a:spcPct val="100000"/>
              </a:lnSpc>
              <a:spcBef>
                <a:spcPts val="0"/>
              </a:spcBef>
              <a:spcAft>
                <a:spcPts val="300"/>
              </a:spcAft>
            </a:pPr>
            <a:r>
              <a:rPr lang="en-US" sz="2300" dirty="0">
                <a:solidFill>
                  <a:srgbClr val="FFFFFF"/>
                </a:solidFill>
                <a:latin typeface="Calibri" panose="020F0502020204030204" pitchFamily="34" charset="0"/>
              </a:rPr>
              <a:t>Lack of wraparound services </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access to private and public health insurance </a:t>
            </a:r>
          </a:p>
          <a:p>
            <a:pPr>
              <a:lnSpc>
                <a:spcPct val="100000"/>
              </a:lnSpc>
              <a:spcBef>
                <a:spcPts val="0"/>
              </a:spcBef>
              <a:spcAft>
                <a:spcPts val="300"/>
              </a:spcAft>
            </a:pPr>
            <a:endParaRPr lang="en-US" sz="2300" dirty="0">
              <a:solidFill>
                <a:srgbClr val="FFFFFF"/>
              </a:solidFill>
              <a:effectLst/>
              <a:latin typeface="Calibri" panose="020F0502020204030204" pitchFamily="34" charset="0"/>
            </a:endParaRPr>
          </a:p>
          <a:p>
            <a:pPr marL="0" indent="0">
              <a:lnSpc>
                <a:spcPct val="100000"/>
              </a:lnSpc>
              <a:spcBef>
                <a:spcPts val="0"/>
              </a:spcBef>
              <a:spcAft>
                <a:spcPts val="300"/>
              </a:spcAft>
              <a:buNone/>
            </a:pPr>
            <a:endParaRPr lang="en-US" sz="2300" dirty="0">
              <a:solidFill>
                <a:srgbClr val="FFFFFF"/>
              </a:solidFill>
              <a:effectLst/>
              <a:latin typeface="Calibri" panose="020F0502020204030204" pitchFamily="34" charset="0"/>
            </a:endParaRPr>
          </a:p>
          <a:p>
            <a:pPr>
              <a:lnSpc>
                <a:spcPct val="100000"/>
              </a:lnSpc>
              <a:spcBef>
                <a:spcPts val="0"/>
              </a:spcBef>
              <a:spcAft>
                <a:spcPts val="300"/>
              </a:spcAft>
            </a:pPr>
            <a:r>
              <a:rPr lang="en-US" sz="2300" dirty="0">
                <a:solidFill>
                  <a:srgbClr val="FFFFFF"/>
                </a:solidFill>
                <a:effectLst/>
                <a:latin typeface="Calibri" panose="020F0502020204030204" pitchFamily="34" charset="0"/>
              </a:rPr>
              <a:t>Economic and technological limitations</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access to transitional and long-term housing</a:t>
            </a:r>
          </a:p>
          <a:p>
            <a:pPr>
              <a:lnSpc>
                <a:spcPct val="100000"/>
              </a:lnSpc>
              <a:spcBef>
                <a:spcPts val="0"/>
              </a:spcBef>
              <a:spcAft>
                <a:spcPts val="300"/>
              </a:spcAft>
            </a:pPr>
            <a:r>
              <a:rPr lang="en-US" sz="2300" dirty="0">
                <a:solidFill>
                  <a:srgbClr val="FFFFFF"/>
                </a:solidFill>
                <a:latin typeface="Calibri" panose="020F0502020204030204" pitchFamily="34" charset="0"/>
              </a:rPr>
              <a:t>L</a:t>
            </a:r>
            <a:r>
              <a:rPr lang="en-US" sz="2300" dirty="0">
                <a:solidFill>
                  <a:srgbClr val="FFFFFF"/>
                </a:solidFill>
                <a:effectLst/>
                <a:latin typeface="Calibri" panose="020F0502020204030204" pitchFamily="34" charset="0"/>
              </a:rPr>
              <a:t>ack of anonymity</a:t>
            </a:r>
            <a:endParaRPr lang="en-US" sz="2300" dirty="0">
              <a:solidFill>
                <a:srgbClr val="FFFFFF"/>
              </a:solidFill>
              <a:latin typeface="Calibri" panose="020F0502020204030204" pitchFamily="34" charset="0"/>
            </a:endParaRPr>
          </a:p>
          <a:p>
            <a:pPr>
              <a:lnSpc>
                <a:spcPct val="100000"/>
              </a:lnSpc>
              <a:spcBef>
                <a:spcPts val="0"/>
              </a:spcBef>
              <a:spcAft>
                <a:spcPts val="300"/>
              </a:spcAft>
            </a:pPr>
            <a:r>
              <a:rPr lang="en-US" sz="2300" dirty="0">
                <a:solidFill>
                  <a:srgbClr val="FFFFFF"/>
                </a:solidFill>
                <a:effectLst/>
                <a:latin typeface="Calibri" panose="020F0502020204030204" pitchFamily="34" charset="0"/>
              </a:rPr>
              <a:t>Too much misinformation</a:t>
            </a:r>
            <a:r>
              <a:rPr lang="en-US" sz="2300" dirty="0">
                <a:solidFill>
                  <a:srgbClr val="FFFFFF"/>
                </a:solidFill>
                <a:latin typeface="Calibri" panose="020F0502020204030204" pitchFamily="34" charset="0"/>
              </a:rPr>
              <a:t> &amp;</a:t>
            </a:r>
            <a:r>
              <a:rPr lang="en-US" sz="2300" dirty="0">
                <a:solidFill>
                  <a:srgbClr val="FFFFFF"/>
                </a:solidFill>
                <a:effectLst/>
                <a:latin typeface="Calibri" panose="020F0502020204030204" pitchFamily="34" charset="0"/>
              </a:rPr>
              <a:t> disinformation</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access to mutual-aid meetings</a:t>
            </a:r>
          </a:p>
          <a:p>
            <a:pPr>
              <a:lnSpc>
                <a:spcPct val="100000"/>
              </a:lnSpc>
              <a:spcBef>
                <a:spcPts val="0"/>
              </a:spcBef>
              <a:spcAft>
                <a:spcPts val="300"/>
              </a:spcAft>
            </a:pPr>
            <a:r>
              <a:rPr lang="en-US" sz="2300" dirty="0">
                <a:solidFill>
                  <a:srgbClr val="FFFFFF"/>
                </a:solidFill>
                <a:effectLst/>
                <a:latin typeface="Calibri" panose="020F0502020204030204" pitchFamily="34" charset="0"/>
              </a:rPr>
              <a:t>Limited access to employment</a:t>
            </a:r>
          </a:p>
          <a:p>
            <a:pPr>
              <a:lnSpc>
                <a:spcPct val="100000"/>
              </a:lnSpc>
              <a:spcBef>
                <a:spcPts val="0"/>
              </a:spcBef>
              <a:spcAft>
                <a:spcPts val="300"/>
              </a:spcAft>
            </a:pPr>
            <a:r>
              <a:rPr lang="en-US" sz="2300" dirty="0">
                <a:solidFill>
                  <a:srgbClr val="FFFFFF"/>
                </a:solidFill>
                <a:effectLst/>
                <a:latin typeface="Calibri" panose="020F0502020204030204" pitchFamily="34" charset="0"/>
              </a:rPr>
              <a:t>Lack of mental, dental, and health services</a:t>
            </a:r>
          </a:p>
          <a:p>
            <a:pPr>
              <a:lnSpc>
                <a:spcPct val="100000"/>
              </a:lnSpc>
              <a:spcBef>
                <a:spcPts val="0"/>
              </a:spcBef>
              <a:spcAft>
                <a:spcPts val="300"/>
              </a:spcAft>
            </a:pPr>
            <a:r>
              <a:rPr lang="en-US" sz="2300" dirty="0">
                <a:solidFill>
                  <a:srgbClr val="FFFFFF"/>
                </a:solidFill>
                <a:latin typeface="Calibri" panose="020F0502020204030204" pitchFamily="34" charset="0"/>
              </a:rPr>
              <a:t>STIGMA </a:t>
            </a:r>
            <a:endParaRPr lang="en-US" sz="2300" dirty="0">
              <a:solidFill>
                <a:srgbClr val="FFFFFF"/>
              </a:solidFill>
              <a:effectLst/>
              <a:latin typeface="Calibri" panose="020F0502020204030204" pitchFamily="34" charset="0"/>
            </a:endParaRPr>
          </a:p>
          <a:p>
            <a:pPr marL="0" indent="0">
              <a:buNone/>
            </a:pPr>
            <a:endParaRPr lang="en-US" sz="2000" dirty="0">
              <a:solidFill>
                <a:srgbClr val="FFFFFF"/>
              </a:solidFill>
            </a:endParaRPr>
          </a:p>
        </p:txBody>
      </p:sp>
      <p:sp>
        <p:nvSpPr>
          <p:cNvPr id="11" name="TextBox 10">
            <a:extLst>
              <a:ext uri="{FF2B5EF4-FFF2-40B4-BE49-F238E27FC236}">
                <a16:creationId xmlns:a16="http://schemas.microsoft.com/office/drawing/2014/main" id="{77BB7C7B-2EDD-4AB6-888F-085B8388ECFF}"/>
              </a:ext>
            </a:extLst>
          </p:cNvPr>
          <p:cNvSpPr txBox="1"/>
          <p:nvPr/>
        </p:nvSpPr>
        <p:spPr>
          <a:xfrm>
            <a:off x="5992134" y="6442501"/>
            <a:ext cx="6196818" cy="276999"/>
          </a:xfrm>
          <a:prstGeom prst="rect">
            <a:avLst/>
          </a:prstGeom>
          <a:noFill/>
        </p:spPr>
        <p:txBody>
          <a:bodyPr wrap="square">
            <a:spAutoFit/>
          </a:bodyPr>
          <a:lstStyle/>
          <a:p>
            <a:r>
              <a:rPr lang="en-US" sz="1200" dirty="0"/>
              <a:t>Source: https://www.usda.gov/sites/default/files/documents/rural-community-action-guide.pdf</a:t>
            </a:r>
          </a:p>
        </p:txBody>
      </p:sp>
    </p:spTree>
    <p:extLst>
      <p:ext uri="{BB962C8B-B14F-4D97-AF65-F5344CB8AC3E}">
        <p14:creationId xmlns:p14="http://schemas.microsoft.com/office/powerpoint/2010/main" val="163024081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F123FB1C-73ED-4E53-816D-8EA0C98E3945}"/>
              </a:ext>
            </a:extLst>
          </p:cNvPr>
          <p:cNvSpPr>
            <a:spLocks noGrp="1"/>
          </p:cNvSpPr>
          <p:nvPr>
            <p:ph type="title"/>
          </p:nvPr>
        </p:nvSpPr>
        <p:spPr>
          <a:xfrm>
            <a:off x="1292751" y="4598826"/>
            <a:ext cx="5940548" cy="1777829"/>
          </a:xfrm>
        </p:spPr>
        <p:txBody>
          <a:bodyPr>
            <a:normAutofit/>
          </a:bodyPr>
          <a:lstStyle/>
          <a:p>
            <a:pPr algn="ctr"/>
            <a:r>
              <a:rPr lang="en-US" sz="4000" dirty="0"/>
              <a:t>As our journey together ends…</a:t>
            </a:r>
          </a:p>
        </p:txBody>
      </p:sp>
      <p:pic>
        <p:nvPicPr>
          <p:cNvPr id="3074" name="Picture 2" descr="Utah bill would rename Highway after Trump (File Photo: KUTV)&lt;p&gt;{/p}&lt;p&gt;&lt;br&gt;{/p}">
            <a:extLst>
              <a:ext uri="{FF2B5EF4-FFF2-40B4-BE49-F238E27FC236}">
                <a16:creationId xmlns:a16="http://schemas.microsoft.com/office/drawing/2014/main" id="{2764A9A0-4D99-4A06-BF84-70C7274838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59" b="28425"/>
          <a:stretch/>
        </p:blipFill>
        <p:spPr bwMode="auto">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31BC440-05DD-4DE1-B312-541FE6886F86}"/>
              </a:ext>
            </a:extLst>
          </p:cNvPr>
          <p:cNvSpPr>
            <a:spLocks noGrp="1"/>
          </p:cNvSpPr>
          <p:nvPr>
            <p:ph type="sldNum" sz="quarter" idx="12"/>
          </p:nvPr>
        </p:nvSpPr>
        <p:spPr>
          <a:xfrm>
            <a:off x="10469880" y="320040"/>
            <a:ext cx="914400" cy="320040"/>
          </a:xfrm>
        </p:spPr>
        <p:txBody>
          <a:bodyPr>
            <a:normAutofit/>
          </a:bodyPr>
          <a:lstStyle/>
          <a:p>
            <a:pPr>
              <a:spcAft>
                <a:spcPts val="600"/>
              </a:spcAft>
            </a:pPr>
            <a:fld id="{F17BD577-1531-42A4-A25D-A127A68A2AD1}" type="slidenum">
              <a:rPr lang="en-US">
                <a:solidFill>
                  <a:srgbClr val="FFFFFE"/>
                </a:solidFill>
              </a:rPr>
              <a:pPr>
                <a:spcAft>
                  <a:spcPts val="600"/>
                </a:spcAft>
              </a:pPr>
              <a:t>18</a:t>
            </a:fld>
            <a:endParaRPr lang="en-US">
              <a:solidFill>
                <a:srgbClr val="FFFFFE"/>
              </a:solidFill>
            </a:endParaRPr>
          </a:p>
        </p:txBody>
      </p:sp>
      <p:pic>
        <p:nvPicPr>
          <p:cNvPr id="5" name="Picture 4">
            <a:extLst>
              <a:ext uri="{FF2B5EF4-FFF2-40B4-BE49-F238E27FC236}">
                <a16:creationId xmlns:a16="http://schemas.microsoft.com/office/drawing/2014/main" id="{4813C702-F6A1-4DF3-9780-858721C4A69C}"/>
              </a:ext>
            </a:extLst>
          </p:cNvPr>
          <p:cNvPicPr>
            <a:picLocks noChangeAspect="1"/>
          </p:cNvPicPr>
          <p:nvPr/>
        </p:nvPicPr>
        <p:blipFill>
          <a:blip r:embed="rId4"/>
          <a:stretch>
            <a:fillRect/>
          </a:stretch>
        </p:blipFill>
        <p:spPr>
          <a:xfrm>
            <a:off x="1985102" y="195453"/>
            <a:ext cx="8053514" cy="3664014"/>
          </a:xfrm>
          <a:prstGeom prst="rect">
            <a:avLst/>
          </a:prstGeom>
        </p:spPr>
      </p:pic>
    </p:spTree>
    <p:extLst>
      <p:ext uri="{BB962C8B-B14F-4D97-AF65-F5344CB8AC3E}">
        <p14:creationId xmlns:p14="http://schemas.microsoft.com/office/powerpoint/2010/main" val="310514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2746-545C-DD48-87D1-B3514B0E3926}"/>
              </a:ext>
            </a:extLst>
          </p:cNvPr>
          <p:cNvSpPr>
            <a:spLocks noGrp="1"/>
          </p:cNvSpPr>
          <p:nvPr>
            <p:ph type="title"/>
          </p:nvPr>
        </p:nvSpPr>
        <p:spPr/>
        <p:txBody>
          <a:bodyPr/>
          <a:lstStyle/>
          <a:p>
            <a:r>
              <a:rPr lang="en-US" dirty="0"/>
              <a:t>Working with Communities</a:t>
            </a:r>
          </a:p>
        </p:txBody>
      </p:sp>
      <p:sp>
        <p:nvSpPr>
          <p:cNvPr id="4" name="Slide Number Placeholder 3">
            <a:extLst>
              <a:ext uri="{FF2B5EF4-FFF2-40B4-BE49-F238E27FC236}">
                <a16:creationId xmlns:a16="http://schemas.microsoft.com/office/drawing/2014/main" id="{41D4BF87-6D87-C84B-8F3B-0D536F2D5626}"/>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5" name="Google Shape;68;p2">
            <a:extLst>
              <a:ext uri="{FF2B5EF4-FFF2-40B4-BE49-F238E27FC236}">
                <a16:creationId xmlns:a16="http://schemas.microsoft.com/office/drawing/2014/main" id="{BE3A0545-41D6-6948-8F8B-5AF3D2B23641}"/>
              </a:ext>
            </a:extLst>
          </p:cNvPr>
          <p:cNvSpPr txBox="1">
            <a:spLocks noGrp="1"/>
          </p:cNvSpPr>
          <p:nvPr>
            <p:ph type="body" idx="1"/>
          </p:nvPr>
        </p:nvSpPr>
        <p:spPr>
          <a:xfrm>
            <a:off x="609600" y="2092153"/>
            <a:ext cx="10972800" cy="4446760"/>
          </a:xfrm>
          <a:prstGeom prst="rect">
            <a:avLst/>
          </a:prstGeom>
          <a:noFill/>
          <a:ln>
            <a:noFill/>
          </a:ln>
        </p:spPr>
        <p:txBody>
          <a:bodyPr spcFirstLastPara="1" vert="horz" wrap="square" lIns="91425" tIns="45700" rIns="91425" bIns="45700" rtlCol="0" anchor="t" anchorCtr="0">
            <a:normAutofit/>
          </a:bodyPr>
          <a:lstStyle/>
          <a:p>
            <a:pPr marL="461962" indent="-461962">
              <a:spcBef>
                <a:spcPts val="0"/>
              </a:spcBef>
              <a:buSzPts val="2160"/>
            </a:pPr>
            <a:r>
              <a:rPr lang="en-US" sz="2400" dirty="0"/>
              <a:t>The SAMHSA-funded </a:t>
            </a:r>
            <a:r>
              <a:rPr lang="en-US" sz="2400" i="1" dirty="0"/>
              <a:t>Opioid Response Network (ORN)</a:t>
            </a:r>
            <a:r>
              <a:rPr lang="en-US" sz="2400" dirty="0"/>
              <a:t> assists states, organizations and individuals by providing the resources and technical assistance they need locally to address the opioid crisis and stimulant use.</a:t>
            </a:r>
          </a:p>
          <a:p>
            <a:pPr marL="461962" indent="-461962">
              <a:spcBef>
                <a:spcPts val="0"/>
              </a:spcBef>
              <a:buSzPts val="2160"/>
            </a:pPr>
            <a:endParaRPr dirty="0"/>
          </a:p>
          <a:p>
            <a:pPr marL="461962" indent="-461962">
              <a:spcBef>
                <a:spcPts val="0"/>
              </a:spcBef>
              <a:buSzPts val="2160"/>
              <a:buChar char="✧"/>
            </a:pPr>
            <a:r>
              <a:rPr lang="en-US" sz="2400" dirty="0"/>
              <a:t>Technical assistance is available to support the evidence-based prevention, treatment and recovery of opioid use disorders and stimulant use disorders. </a:t>
            </a:r>
            <a:endParaRPr dirty="0"/>
          </a:p>
          <a:p>
            <a:pPr marL="0" indent="0">
              <a:spcBef>
                <a:spcPts val="1200"/>
              </a:spcBef>
              <a:buSzPts val="2250"/>
              <a:buNone/>
            </a:pPr>
            <a:endParaRPr sz="2500" dirty="0"/>
          </a:p>
        </p:txBody>
      </p:sp>
      <p:sp>
        <p:nvSpPr>
          <p:cNvPr id="6" name="Google Shape;70;p2">
            <a:extLst>
              <a:ext uri="{FF2B5EF4-FFF2-40B4-BE49-F238E27FC236}">
                <a16:creationId xmlns:a16="http://schemas.microsoft.com/office/drawing/2014/main" id="{919C5389-8680-1247-8765-ACC282FF2D2B}"/>
              </a:ext>
            </a:extLst>
          </p:cNvPr>
          <p:cNvSpPr txBox="1"/>
          <p:nvPr/>
        </p:nvSpPr>
        <p:spPr>
          <a:xfrm>
            <a:off x="1601080" y="5449013"/>
            <a:ext cx="9293897" cy="1089900"/>
          </a:xfrm>
          <a:prstGeom prst="rect">
            <a:avLst/>
          </a:prstGeom>
          <a:solidFill>
            <a:srgbClr val="C7D8EB"/>
          </a:solidFill>
          <a:ln>
            <a:noFill/>
          </a:ln>
        </p:spPr>
        <p:txBody>
          <a:bodyPr spcFirstLastPara="1" wrap="square" lIns="182875" tIns="0" rIns="182875" bIns="45700" anchor="ctr" anchorCtr="1">
            <a:noAutofit/>
          </a:bodyPr>
          <a:lstStyle/>
          <a:p>
            <a:r>
              <a:rPr lang="en-US" sz="1300" dirty="0">
                <a:solidFill>
                  <a:schemeClr val="dk1"/>
                </a:solidFill>
                <a:latin typeface="Arial"/>
                <a:ea typeface="Arial"/>
                <a:cs typeface="Arial"/>
                <a:sym typeface="Arial"/>
              </a:rPr>
              <a:t>Funding for this initiative was made possible (in part) by grant no. 1H79TI083343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dirty="0"/>
          </a:p>
        </p:txBody>
      </p:sp>
    </p:spTree>
    <p:extLst>
      <p:ext uri="{BB962C8B-B14F-4D97-AF65-F5344CB8AC3E}">
        <p14:creationId xmlns:p14="http://schemas.microsoft.com/office/powerpoint/2010/main" val="104366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942C-54DA-6546-8143-22F4711885A7}"/>
              </a:ext>
            </a:extLst>
          </p:cNvPr>
          <p:cNvSpPr>
            <a:spLocks noGrp="1"/>
          </p:cNvSpPr>
          <p:nvPr>
            <p:ph type="title"/>
          </p:nvPr>
        </p:nvSpPr>
        <p:spPr/>
        <p:txBody>
          <a:bodyPr/>
          <a:lstStyle/>
          <a:p>
            <a:r>
              <a:rPr lang="en-US" dirty="0"/>
              <a:t>Contact the Opioid Response Network</a:t>
            </a:r>
          </a:p>
        </p:txBody>
      </p:sp>
      <p:sp>
        <p:nvSpPr>
          <p:cNvPr id="4" name="Slide Number Placeholder 3">
            <a:extLst>
              <a:ext uri="{FF2B5EF4-FFF2-40B4-BE49-F238E27FC236}">
                <a16:creationId xmlns:a16="http://schemas.microsoft.com/office/drawing/2014/main" id="{25D700E7-423F-A549-9CF5-7DEFD1A2EDC5}"/>
              </a:ext>
            </a:extLst>
          </p:cNvPr>
          <p:cNvSpPr>
            <a:spLocks noGrp="1"/>
          </p:cNvSpPr>
          <p:nvPr>
            <p:ph type="sldNum" idx="12"/>
          </p:nvPr>
        </p:nvSpPr>
        <p:spPr/>
        <p:txBody>
          <a:bodyPr/>
          <a:lstStyle/>
          <a:p>
            <a:fld id="{00000000-1234-1234-1234-123412341234}" type="slidenum">
              <a:rPr lang="en-US" smtClean="0"/>
              <a:pPr/>
              <a:t>3</a:t>
            </a:fld>
            <a:endParaRPr lang="en-US"/>
          </a:p>
        </p:txBody>
      </p:sp>
      <p:sp>
        <p:nvSpPr>
          <p:cNvPr id="5" name="Google Shape;76;p3">
            <a:extLst>
              <a:ext uri="{FF2B5EF4-FFF2-40B4-BE49-F238E27FC236}">
                <a16:creationId xmlns:a16="http://schemas.microsoft.com/office/drawing/2014/main" id="{D799DDF3-67FD-964C-ABD4-5F84EB725199}"/>
              </a:ext>
            </a:extLst>
          </p:cNvPr>
          <p:cNvSpPr txBox="1">
            <a:spLocks noGrp="1"/>
          </p:cNvSpPr>
          <p:nvPr>
            <p:ph type="body" idx="1"/>
          </p:nvPr>
        </p:nvSpPr>
        <p:spPr>
          <a:xfrm>
            <a:off x="843064" y="1909591"/>
            <a:ext cx="10972800" cy="4446760"/>
          </a:xfrm>
          <a:prstGeom prst="rect">
            <a:avLst/>
          </a:prstGeom>
          <a:noFill/>
          <a:ln>
            <a:noFill/>
          </a:ln>
        </p:spPr>
        <p:txBody>
          <a:bodyPr spcFirstLastPara="1" vert="horz" wrap="square" lIns="91425" tIns="45700" rIns="91425" bIns="45700" rtlCol="0" anchor="t" anchorCtr="0">
            <a:noAutofit/>
          </a:bodyPr>
          <a:lstStyle/>
          <a:p>
            <a:pPr marL="461963" indent="-461963">
              <a:spcBef>
                <a:spcPts val="0"/>
              </a:spcBef>
              <a:buSzPts val="2070"/>
            </a:pPr>
            <a:r>
              <a:rPr lang="en-US" sz="2200" dirty="0"/>
              <a:t>The </a:t>
            </a:r>
            <a:r>
              <a:rPr lang="en-US" sz="2200" i="1" dirty="0"/>
              <a:t>Opioid Response Network (ORN) </a:t>
            </a:r>
            <a:r>
              <a:rPr lang="en-US" sz="2200" dirty="0"/>
              <a:t>provides local, experienced consultants in prevention, treatment and recovery to communities and organizations to help address this opioid crisis and stimulant use. </a:t>
            </a:r>
            <a:endParaRPr sz="2200" dirty="0"/>
          </a:p>
          <a:p>
            <a:pPr marL="461963" indent="-461963">
              <a:spcBef>
                <a:spcPts val="1200"/>
              </a:spcBef>
              <a:buSzPts val="2070"/>
              <a:buChar char="✧"/>
            </a:pPr>
            <a:r>
              <a:rPr lang="en-US" sz="2200" i="1" dirty="0"/>
              <a:t>ORN</a:t>
            </a:r>
            <a:r>
              <a:rPr lang="en-US" sz="2200" dirty="0"/>
              <a:t> accepts requests for education and training. </a:t>
            </a:r>
            <a:endParaRPr sz="2200" dirty="0"/>
          </a:p>
          <a:p>
            <a:pPr marL="461963" indent="-461963">
              <a:spcBef>
                <a:spcPts val="1200"/>
              </a:spcBef>
              <a:buSzPts val="2070"/>
              <a:buChar char="✧"/>
            </a:pPr>
            <a:r>
              <a:rPr lang="en-US" sz="2200" dirty="0"/>
              <a:t>Each state/territory has a designated team, led by a regional Technology Transfer Specialist (TTS), who is an expert in implementing evidence-based practices. </a:t>
            </a:r>
          </a:p>
          <a:p>
            <a:pPr marL="461963" indent="-461963">
              <a:buSzPts val="2070"/>
            </a:pPr>
            <a:r>
              <a:rPr lang="en-US" sz="2200" dirty="0"/>
              <a:t>For more information</a:t>
            </a:r>
          </a:p>
          <a:p>
            <a:pPr marL="1373188" lvl="2">
              <a:buSzPts val="2800"/>
            </a:pPr>
            <a:r>
              <a:rPr lang="en-US" sz="2200" dirty="0"/>
              <a:t>Visit </a:t>
            </a:r>
            <a:r>
              <a:rPr lang="en-US" sz="2200" dirty="0" err="1"/>
              <a:t>www.OpioidResponseNetwork.org</a:t>
            </a:r>
            <a:r>
              <a:rPr lang="en-US" sz="2200" dirty="0"/>
              <a:t>   </a:t>
            </a:r>
          </a:p>
          <a:p>
            <a:pPr marL="1373188" lvl="2">
              <a:buSzPts val="2800"/>
            </a:pPr>
            <a:r>
              <a:rPr lang="en-US" sz="2200" dirty="0"/>
              <a:t>Email </a:t>
            </a:r>
            <a:r>
              <a:rPr lang="en-US" sz="2200" dirty="0">
                <a:hlinkClick r:id="rId3"/>
              </a:rPr>
              <a:t>orn@aaap.org</a:t>
            </a:r>
            <a:r>
              <a:rPr lang="en-US" sz="2200" dirty="0"/>
              <a:t>  </a:t>
            </a:r>
          </a:p>
          <a:p>
            <a:pPr marL="1373188" lvl="2">
              <a:buSzPts val="2800"/>
            </a:pPr>
            <a:r>
              <a:rPr lang="en-US" sz="2200" dirty="0"/>
              <a:t>Call 401-270-5900</a:t>
            </a:r>
          </a:p>
          <a:p>
            <a:pPr marL="461963" indent="-461963">
              <a:spcBef>
                <a:spcPts val="1200"/>
              </a:spcBef>
              <a:buSzPts val="2070"/>
              <a:buChar char="✧"/>
            </a:pPr>
            <a:endParaRPr dirty="0"/>
          </a:p>
        </p:txBody>
      </p:sp>
    </p:spTree>
    <p:extLst>
      <p:ext uri="{BB962C8B-B14F-4D97-AF65-F5344CB8AC3E}">
        <p14:creationId xmlns:p14="http://schemas.microsoft.com/office/powerpoint/2010/main" val="201609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32" name="Rectangle 31">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FA39CB1-7F26-4483-85EF-027A301C0873}"/>
              </a:ext>
            </a:extLst>
          </p:cNvPr>
          <p:cNvSpPr>
            <a:spLocks noGrp="1"/>
          </p:cNvSpPr>
          <p:nvPr>
            <p:ph type="title"/>
          </p:nvPr>
        </p:nvSpPr>
        <p:spPr>
          <a:xfrm>
            <a:off x="643467" y="321734"/>
            <a:ext cx="10905066" cy="1135737"/>
          </a:xfrm>
        </p:spPr>
        <p:txBody>
          <a:bodyPr>
            <a:normAutofit/>
          </a:bodyPr>
          <a:lstStyle/>
          <a:p>
            <a:r>
              <a:rPr lang="en-US" sz="3600" b="1"/>
              <a:t>Today’s Learning Objectives </a:t>
            </a:r>
            <a:endParaRPr lang="en-US" sz="3600" b="1" dirty="0"/>
          </a:p>
        </p:txBody>
      </p:sp>
      <p:pic>
        <p:nvPicPr>
          <p:cNvPr id="4" name="Picture 3">
            <a:extLst>
              <a:ext uri="{FF2B5EF4-FFF2-40B4-BE49-F238E27FC236}">
                <a16:creationId xmlns:a16="http://schemas.microsoft.com/office/drawing/2014/main" id="{76108F04-C7E4-4C68-9E1D-0893B218691C}"/>
              </a:ext>
            </a:extLst>
          </p:cNvPr>
          <p:cNvPicPr>
            <a:picLocks noChangeAspect="1"/>
          </p:cNvPicPr>
          <p:nvPr/>
        </p:nvPicPr>
        <p:blipFill rotWithShape="1">
          <a:blip r:embed="rId3"/>
          <a:srcRect t="11320" r="1" b="13708"/>
          <a:stretch/>
        </p:blipFill>
        <p:spPr>
          <a:xfrm rot="2729314">
            <a:off x="373814" y="2547582"/>
            <a:ext cx="4223955" cy="2375111"/>
          </a:xfrm>
          <a:prstGeom prst="rect">
            <a:avLst/>
          </a:prstGeom>
          <a:effectLst>
            <a:softEdge rad="304800"/>
          </a:effectLst>
        </p:spPr>
      </p:pic>
      <p:sp>
        <p:nvSpPr>
          <p:cNvPr id="3" name="Content Placeholder 2">
            <a:extLst>
              <a:ext uri="{FF2B5EF4-FFF2-40B4-BE49-F238E27FC236}">
                <a16:creationId xmlns:a16="http://schemas.microsoft.com/office/drawing/2014/main" id="{8700B139-810B-4CD7-A22C-7F7AE8550B99}"/>
              </a:ext>
            </a:extLst>
          </p:cNvPr>
          <p:cNvSpPr>
            <a:spLocks noGrp="1"/>
          </p:cNvSpPr>
          <p:nvPr>
            <p:ph idx="1"/>
          </p:nvPr>
        </p:nvSpPr>
        <p:spPr>
          <a:xfrm>
            <a:off x="4705597" y="1782981"/>
            <a:ext cx="6842935" cy="4393982"/>
          </a:xfrm>
        </p:spPr>
        <p:txBody>
          <a:bodyPr>
            <a:normAutofit/>
          </a:bodyPr>
          <a:lstStyle/>
          <a:p>
            <a:pPr marL="342900" rtl="0" fontAlgn="ctr">
              <a:spcBef>
                <a:spcPts val="0"/>
              </a:spcBef>
              <a:spcAft>
                <a:spcPts val="0"/>
              </a:spcAft>
              <a:buFont typeface="Arial" panose="020B0604020202020204" pitchFamily="34" charset="0"/>
              <a:buChar char="•"/>
            </a:pPr>
            <a:r>
              <a:rPr lang="en-US" sz="2000" dirty="0">
                <a:latin typeface="Calibri" panose="020F0502020204030204" pitchFamily="34" charset="0"/>
              </a:rPr>
              <a:t>I</a:t>
            </a:r>
            <a:r>
              <a:rPr lang="en-US" sz="2000" dirty="0">
                <a:effectLst/>
                <a:latin typeface="Calibri" panose="020F0502020204030204" pitchFamily="34" charset="0"/>
              </a:rPr>
              <a:t>dentify at least two best practices in engaging with and supporting  individuals experiencing behavioral health challenges </a:t>
            </a:r>
          </a:p>
          <a:p>
            <a:pPr marL="342900" rtl="0" fontAlgn="ctr">
              <a:spcBef>
                <a:spcPts val="0"/>
              </a:spcBef>
              <a:spcAft>
                <a:spcPts val="0"/>
              </a:spcAft>
              <a:buFont typeface="Arial" panose="020B0604020202020204" pitchFamily="34" charset="0"/>
              <a:buChar char="•"/>
            </a:pPr>
            <a:endParaRPr lang="en-US" sz="2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US" sz="2000" dirty="0">
                <a:effectLst/>
                <a:latin typeface="Calibri" panose="020F0502020204030204" pitchFamily="34" charset="0"/>
              </a:rPr>
              <a:t>Discuss the importance of a trauma-informed, person-centered approach when engaging and serving people with behavioral health concerns</a:t>
            </a:r>
          </a:p>
          <a:p>
            <a:pPr marL="342900" rtl="0" fontAlgn="ctr">
              <a:spcBef>
                <a:spcPts val="0"/>
              </a:spcBef>
              <a:spcAft>
                <a:spcPts val="0"/>
              </a:spcAft>
              <a:buFont typeface="Arial" panose="020B0604020202020204" pitchFamily="34" charset="0"/>
              <a:buChar char="•"/>
            </a:pPr>
            <a:endParaRPr lang="en-US" sz="2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US" sz="2000" dirty="0">
                <a:effectLst/>
                <a:latin typeface="Calibri" panose="020F0502020204030204" pitchFamily="34" charset="0"/>
              </a:rPr>
              <a:t>Describe at least two wraparound services and why they are important in supporting an individual's recovery journey</a:t>
            </a:r>
          </a:p>
          <a:p>
            <a:pPr marL="342900" rtl="0" fontAlgn="ctr">
              <a:spcBef>
                <a:spcPts val="0"/>
              </a:spcBef>
              <a:spcAft>
                <a:spcPts val="0"/>
              </a:spcAft>
              <a:buFont typeface="Arial" panose="020B0604020202020204" pitchFamily="34" charset="0"/>
              <a:buChar char="•"/>
            </a:pPr>
            <a:endParaRPr lang="en-US" sz="2000" dirty="0">
              <a:effectLst/>
              <a:latin typeface="Calibri" panose="020F0502020204030204" pitchFamily="34" charset="0"/>
            </a:endParaRPr>
          </a:p>
          <a:p>
            <a:pPr marL="342900" rtl="0" fontAlgn="ctr">
              <a:spcBef>
                <a:spcPts val="0"/>
              </a:spcBef>
              <a:spcAft>
                <a:spcPts val="0"/>
              </a:spcAft>
              <a:buFont typeface="Arial" panose="020B0604020202020204" pitchFamily="34" charset="0"/>
              <a:buChar char="•"/>
            </a:pPr>
            <a:r>
              <a:rPr lang="en-US" sz="2000" dirty="0">
                <a:effectLst/>
                <a:latin typeface="Calibri" panose="020F0502020204030204" pitchFamily="34" charset="0"/>
              </a:rPr>
              <a:t>Explain the impact of stigma upon individuals with behavioral health challenges and implications for treatment access and overall success</a:t>
            </a:r>
          </a:p>
          <a:p>
            <a:pPr marL="0" indent="0">
              <a:buNone/>
            </a:pPr>
            <a:endParaRPr lang="en-US" sz="2000" dirty="0"/>
          </a:p>
        </p:txBody>
      </p:sp>
      <p:grpSp>
        <p:nvGrpSpPr>
          <p:cNvPr id="35" name="Group 34">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63" name="Isosceles Triangle 35">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38414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E91666-2172-49E8-9580-BD7E2D730F54}"/>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400" kern="1200" dirty="0">
                <a:solidFill>
                  <a:srgbClr val="FFFFFF"/>
                </a:solidFill>
                <a:latin typeface="+mj-lt"/>
                <a:ea typeface="+mj-ea"/>
                <a:cs typeface="+mj-cs"/>
              </a:rPr>
              <a:t>What Is Recovery? </a:t>
            </a:r>
          </a:p>
        </p:txBody>
      </p:sp>
      <p:pic>
        <p:nvPicPr>
          <p:cNvPr id="1026" name="Picture 2">
            <a:extLst>
              <a:ext uri="{FF2B5EF4-FFF2-40B4-BE49-F238E27FC236}">
                <a16:creationId xmlns:a16="http://schemas.microsoft.com/office/drawing/2014/main" id="{6AF4C0F4-935C-404E-99A3-CCE5815069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24288" y="-1"/>
            <a:ext cx="7467711" cy="6882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12E5054-AD67-4FAB-80F9-27A2F4C998F9}"/>
              </a:ext>
            </a:extLst>
          </p:cNvPr>
          <p:cNvSpPr txBox="1"/>
          <p:nvPr/>
        </p:nvSpPr>
        <p:spPr>
          <a:xfrm>
            <a:off x="96593" y="6463923"/>
            <a:ext cx="4724288" cy="261610"/>
          </a:xfrm>
          <a:prstGeom prst="rect">
            <a:avLst/>
          </a:prstGeom>
          <a:noFill/>
        </p:spPr>
        <p:txBody>
          <a:bodyPr wrap="square">
            <a:spAutoFit/>
          </a:bodyPr>
          <a:lstStyle/>
          <a:p>
            <a:r>
              <a:rPr lang="en-US" sz="1100" dirty="0">
                <a:solidFill>
                  <a:schemeClr val="bg1"/>
                </a:solidFill>
              </a:rPr>
              <a:t>Source: https://www.recoveryanswers.org/resource/recovery-definitions/</a:t>
            </a:r>
          </a:p>
        </p:txBody>
      </p:sp>
      <p:pic>
        <p:nvPicPr>
          <p:cNvPr id="3" name="Picture 2">
            <a:extLst>
              <a:ext uri="{FF2B5EF4-FFF2-40B4-BE49-F238E27FC236}">
                <a16:creationId xmlns:a16="http://schemas.microsoft.com/office/drawing/2014/main" id="{A5A2D006-960F-154F-8637-5392B0165A34}"/>
              </a:ext>
            </a:extLst>
          </p:cNvPr>
          <p:cNvPicPr>
            <a:picLocks noChangeAspect="1"/>
          </p:cNvPicPr>
          <p:nvPr/>
        </p:nvPicPr>
        <p:blipFill>
          <a:blip r:embed="rId4"/>
          <a:stretch>
            <a:fillRect/>
          </a:stretch>
        </p:blipFill>
        <p:spPr>
          <a:xfrm>
            <a:off x="4750226" y="4784325"/>
            <a:ext cx="1447800" cy="254000"/>
          </a:xfrm>
          <a:prstGeom prst="rect">
            <a:avLst/>
          </a:prstGeom>
        </p:spPr>
      </p:pic>
      <p:sp>
        <p:nvSpPr>
          <p:cNvPr id="8" name="Text Box 1">
            <a:extLst>
              <a:ext uri="{FF2B5EF4-FFF2-40B4-BE49-F238E27FC236}">
                <a16:creationId xmlns:a16="http://schemas.microsoft.com/office/drawing/2014/main" id="{ED03440E-4776-6847-96FD-3037C67BEB1B}"/>
              </a:ext>
            </a:extLst>
          </p:cNvPr>
          <p:cNvSpPr txBox="1"/>
          <p:nvPr/>
        </p:nvSpPr>
        <p:spPr>
          <a:xfrm>
            <a:off x="4685373" y="4787927"/>
            <a:ext cx="1098550" cy="2813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solidFill>
                  <a:schemeClr val="bg2">
                    <a:lumMod val="25000"/>
                  </a:schemeClr>
                </a:solidFill>
                <a:effectLst/>
                <a:latin typeface="Avenir Light" panose="020B0402020203020204" pitchFamily="34" charset="77"/>
                <a:ea typeface="Calibri" panose="020F0502020204030204" pitchFamily="34" charset="0"/>
                <a:cs typeface="Times New Roman" panose="02020603050405020304" pitchFamily="18" charset="0"/>
              </a:rPr>
              <a:t>SAMHSA</a:t>
            </a:r>
            <a:endParaRPr lang="en-US" sz="12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88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CB2D1-EF22-4937-A98C-FE7DE6D38BE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SAMHSA’s Working Definition of Recovery</a:t>
            </a:r>
            <a:endParaRPr lang="en-US" sz="3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60BDAAD1-F6CD-40B7-9BDA-B89491F578ED}"/>
              </a:ext>
            </a:extLst>
          </p:cNvPr>
          <p:cNvPicPr>
            <a:picLocks noGrp="1" noChangeAspect="1"/>
          </p:cNvPicPr>
          <p:nvPr>
            <p:ph idx="1"/>
          </p:nvPr>
        </p:nvPicPr>
        <p:blipFill>
          <a:blip r:embed="rId3"/>
          <a:stretch>
            <a:fillRect/>
          </a:stretch>
        </p:blipFill>
        <p:spPr>
          <a:xfrm>
            <a:off x="8623497" y="-24477"/>
            <a:ext cx="3568504" cy="6882477"/>
          </a:xfrm>
          <a:prstGeom prst="rect">
            <a:avLst/>
          </a:prstGeom>
        </p:spPr>
      </p:pic>
      <p:pic>
        <p:nvPicPr>
          <p:cNvPr id="6" name="Picture 5">
            <a:extLst>
              <a:ext uri="{FF2B5EF4-FFF2-40B4-BE49-F238E27FC236}">
                <a16:creationId xmlns:a16="http://schemas.microsoft.com/office/drawing/2014/main" id="{0F4B3C09-5F8D-4C61-915D-1E31BFEA0AED}"/>
              </a:ext>
            </a:extLst>
          </p:cNvPr>
          <p:cNvPicPr>
            <a:picLocks noChangeAspect="1"/>
          </p:cNvPicPr>
          <p:nvPr/>
        </p:nvPicPr>
        <p:blipFill>
          <a:blip r:embed="rId4"/>
          <a:stretch>
            <a:fillRect/>
          </a:stretch>
        </p:blipFill>
        <p:spPr>
          <a:xfrm>
            <a:off x="4272798" y="-24477"/>
            <a:ext cx="4350698" cy="6858000"/>
          </a:xfrm>
          <a:prstGeom prst="rect">
            <a:avLst/>
          </a:prstGeom>
        </p:spPr>
      </p:pic>
      <p:sp>
        <p:nvSpPr>
          <p:cNvPr id="90" name="TextBox 89">
            <a:extLst>
              <a:ext uri="{FF2B5EF4-FFF2-40B4-BE49-F238E27FC236}">
                <a16:creationId xmlns:a16="http://schemas.microsoft.com/office/drawing/2014/main" id="{04A35D1D-9991-4334-82E2-30EC89022670}"/>
              </a:ext>
            </a:extLst>
          </p:cNvPr>
          <p:cNvSpPr txBox="1"/>
          <p:nvPr/>
        </p:nvSpPr>
        <p:spPr>
          <a:xfrm>
            <a:off x="179362" y="6187192"/>
            <a:ext cx="3843997" cy="646331"/>
          </a:xfrm>
          <a:prstGeom prst="rect">
            <a:avLst/>
          </a:prstGeom>
          <a:noFill/>
        </p:spPr>
        <p:txBody>
          <a:bodyPr wrap="square">
            <a:spAutoFit/>
          </a:bodyPr>
          <a:lstStyle/>
          <a:p>
            <a:r>
              <a:rPr lang="en-US" sz="1200" dirty="0"/>
              <a:t>Source: https://store.samhsa.gov/sites/default/files/d7/priv/pep12-recdef.pdf</a:t>
            </a:r>
          </a:p>
        </p:txBody>
      </p:sp>
    </p:spTree>
    <p:extLst>
      <p:ext uri="{BB962C8B-B14F-4D97-AF65-F5344CB8AC3E}">
        <p14:creationId xmlns:p14="http://schemas.microsoft.com/office/powerpoint/2010/main" val="304198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D159FD8-FD49-4B8D-A461-261B8B00D684}"/>
              </a:ext>
            </a:extLst>
          </p:cNvPr>
          <p:cNvPicPr>
            <a:picLocks noChangeAspect="1"/>
          </p:cNvPicPr>
          <p:nvPr/>
        </p:nvPicPr>
        <p:blipFill rotWithShape="1">
          <a:blip r:embed="rId3">
            <a:alphaModFix amt="35000"/>
          </a:blip>
          <a:srcRect r="2223" b="1"/>
          <a:stretch/>
        </p:blipFill>
        <p:spPr>
          <a:xfrm>
            <a:off x="0" y="-261257"/>
            <a:ext cx="12191980" cy="6857999"/>
          </a:xfrm>
          <a:prstGeom prst="rect">
            <a:avLst/>
          </a:prstGeom>
        </p:spPr>
      </p:pic>
      <p:sp>
        <p:nvSpPr>
          <p:cNvPr id="2" name="Title 1">
            <a:extLst>
              <a:ext uri="{FF2B5EF4-FFF2-40B4-BE49-F238E27FC236}">
                <a16:creationId xmlns:a16="http://schemas.microsoft.com/office/drawing/2014/main" id="{7407A98E-741E-4D38-A70D-E50D5E34A7FD}"/>
              </a:ext>
            </a:extLst>
          </p:cNvPr>
          <p:cNvSpPr>
            <a:spLocks noGrp="1"/>
          </p:cNvSpPr>
          <p:nvPr>
            <p:ph type="title"/>
          </p:nvPr>
        </p:nvSpPr>
        <p:spPr>
          <a:xfrm>
            <a:off x="1055090" y="1794656"/>
            <a:ext cx="3412509" cy="3862565"/>
          </a:xfrm>
        </p:spPr>
        <p:txBody>
          <a:bodyPr>
            <a:normAutofit/>
          </a:bodyPr>
          <a:lstStyle/>
          <a:p>
            <a:pPr algn="r">
              <a:lnSpc>
                <a:spcPct val="114000"/>
              </a:lnSpc>
            </a:pPr>
            <a:r>
              <a:rPr lang="en-US" sz="4000" b="1" dirty="0">
                <a:solidFill>
                  <a:srgbClr val="FFFFFF"/>
                </a:solidFill>
                <a:latin typeface="+mn-lt"/>
              </a:rPr>
              <a:t>Stigma:</a:t>
            </a:r>
            <a:r>
              <a:rPr lang="en-US" sz="4000" dirty="0">
                <a:solidFill>
                  <a:srgbClr val="FFFFFF"/>
                </a:solidFill>
                <a:latin typeface="+mn-lt"/>
              </a:rPr>
              <a:t> Pervasive Insidious Sneaky Adaptive</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79A5F6-A770-4197-9A16-E6BDF7B14DF1}"/>
              </a:ext>
            </a:extLst>
          </p:cNvPr>
          <p:cNvSpPr>
            <a:spLocks noGrp="1"/>
          </p:cNvSpPr>
          <p:nvPr>
            <p:ph idx="1"/>
          </p:nvPr>
        </p:nvSpPr>
        <p:spPr>
          <a:xfrm>
            <a:off x="6698318" y="1052564"/>
            <a:ext cx="5493662" cy="4230356"/>
          </a:xfrm>
        </p:spPr>
        <p:txBody>
          <a:bodyPr anchor="ctr">
            <a:normAutofit/>
          </a:bodyPr>
          <a:lstStyle/>
          <a:p>
            <a:pPr marL="0" marR="0" lvl="0" indent="0" defTabSz="457200" rtl="0" eaLnBrk="1" fontAlgn="auto" latinLnBrk="0" hangingPunct="1">
              <a:spcBef>
                <a:spcPts val="1200"/>
              </a:spcBef>
              <a:spcAft>
                <a:spcPts val="0"/>
              </a:spcAft>
              <a:buClr>
                <a:srgbClr val="A13F1D"/>
              </a:buClr>
              <a:buSzPct val="90000"/>
              <a:buNone/>
              <a:tabLst/>
              <a:defRPr/>
            </a:pPr>
            <a:endParaRPr lang="en-US" sz="2400" dirty="0">
              <a:solidFill>
                <a:srgbClr val="FFFFFF"/>
              </a:solidFill>
              <a:latin typeface="Avenir Next" panose="020B0503020202020204" pitchFamily="34" charset="0"/>
            </a:endParaRP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Still using an opioid, not “clean”</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Crutch</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They’re still addicted, dependent</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They’re not in recovery</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They’re treading water; not going anywhere; not moving forward</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It’s just social control</a:t>
            </a:r>
          </a:p>
          <a:p>
            <a:pPr marL="349250" marR="0" lvl="0" indent="-349250" defTabSz="457200" rtl="0" eaLnBrk="1" fontAlgn="auto" latinLnBrk="0" hangingPunct="1">
              <a:spcBef>
                <a:spcPts val="1200"/>
              </a:spcBef>
              <a:spcAft>
                <a:spcPts val="0"/>
              </a:spcAft>
              <a:buClr>
                <a:schemeClr val="tx1"/>
              </a:buClr>
              <a:buSzPct val="90000"/>
              <a:buFont typeface="Wingdings" pitchFamily="2" charset="2"/>
              <a:buChar char="Ø"/>
              <a:defRPr/>
            </a:pPr>
            <a:r>
              <a:rPr kumimoji="0" lang="en-US" sz="2400" u="none" strike="noStrike" kern="1200" cap="none" spc="0" normalizeH="0" baseline="0" noProof="0" dirty="0">
                <a:ln>
                  <a:noFill/>
                </a:ln>
                <a:solidFill>
                  <a:srgbClr val="FFFFFF"/>
                </a:solidFill>
                <a:effectLst/>
                <a:uLnTx/>
                <a:uFillTx/>
              </a:rPr>
              <a:t>Liquid handcuffs</a:t>
            </a:r>
          </a:p>
          <a:p>
            <a:endParaRPr lang="en-US" sz="2000" dirty="0">
              <a:solidFill>
                <a:srgbClr val="FFFFFF"/>
              </a:solidFill>
            </a:endParaRPr>
          </a:p>
        </p:txBody>
      </p:sp>
      <p:sp>
        <p:nvSpPr>
          <p:cNvPr id="8" name="TextBox 7">
            <a:extLst>
              <a:ext uri="{FF2B5EF4-FFF2-40B4-BE49-F238E27FC236}">
                <a16:creationId xmlns:a16="http://schemas.microsoft.com/office/drawing/2014/main" id="{2EA953CE-17DF-4625-ADCA-1CBAD817B57E}"/>
              </a:ext>
            </a:extLst>
          </p:cNvPr>
          <p:cNvSpPr txBox="1"/>
          <p:nvPr/>
        </p:nvSpPr>
        <p:spPr>
          <a:xfrm>
            <a:off x="7291744" y="6596742"/>
            <a:ext cx="4609524" cy="276999"/>
          </a:xfrm>
          <a:prstGeom prst="rect">
            <a:avLst/>
          </a:prstGeom>
          <a:noFill/>
        </p:spPr>
        <p:txBody>
          <a:bodyPr wrap="square">
            <a:spAutoFit/>
          </a:bodyPr>
          <a:lstStyle/>
          <a:p>
            <a:r>
              <a:rPr lang="en-US" sz="1200" dirty="0"/>
              <a:t>Source: https://aspe.hhs.gov/system/files/pdf/260791/BestSUD.pdf</a:t>
            </a:r>
          </a:p>
        </p:txBody>
      </p:sp>
    </p:spTree>
    <p:extLst>
      <p:ext uri="{BB962C8B-B14F-4D97-AF65-F5344CB8AC3E}">
        <p14:creationId xmlns:p14="http://schemas.microsoft.com/office/powerpoint/2010/main" val="132273301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046F7-455C-4056-9EBA-10A50EEA0012}"/>
              </a:ext>
            </a:extLst>
          </p:cNvPr>
          <p:cNvSpPr>
            <a:spLocks noGrp="1"/>
          </p:cNvSpPr>
          <p:nvPr>
            <p:ph idx="1"/>
          </p:nvPr>
        </p:nvSpPr>
        <p:spPr>
          <a:xfrm>
            <a:off x="804672" y="2548467"/>
            <a:ext cx="3387105" cy="3628495"/>
          </a:xfrm>
        </p:spPr>
        <p:txBody>
          <a:bodyPr>
            <a:normAutofit/>
          </a:bodyPr>
          <a:lstStyle/>
          <a:p>
            <a:pPr marL="0" indent="0">
              <a:buNone/>
            </a:pPr>
            <a:endParaRPr lang="en-US" sz="1800" dirty="0"/>
          </a:p>
          <a:p>
            <a:pPr marL="0" indent="0">
              <a:buNone/>
            </a:pPr>
            <a:endParaRPr lang="en-US" sz="1800" dirty="0"/>
          </a:p>
        </p:txBody>
      </p:sp>
      <p:sp>
        <p:nvSpPr>
          <p:cNvPr id="63" name="Rectangle 62">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CF2D6D8-ED92-4E8A-AF29-0211D7064506}"/>
              </a:ext>
            </a:extLst>
          </p:cNvPr>
          <p:cNvPicPr>
            <a:picLocks noChangeAspect="1"/>
          </p:cNvPicPr>
          <p:nvPr/>
        </p:nvPicPr>
        <p:blipFill>
          <a:blip r:embed="rId3"/>
          <a:stretch>
            <a:fillRect/>
          </a:stretch>
        </p:blipFill>
        <p:spPr>
          <a:xfrm>
            <a:off x="5009463" y="1107112"/>
            <a:ext cx="3775899" cy="2095623"/>
          </a:xfrm>
          <a:prstGeom prst="rect">
            <a:avLst/>
          </a:prstGeom>
        </p:spPr>
      </p:pic>
      <p:sp>
        <p:nvSpPr>
          <p:cNvPr id="67" name="Rectangle 66">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548649F-04CA-405A-BFE6-4E6A812FD893}"/>
              </a:ext>
            </a:extLst>
          </p:cNvPr>
          <p:cNvPicPr>
            <a:picLocks noChangeAspect="1"/>
          </p:cNvPicPr>
          <p:nvPr/>
        </p:nvPicPr>
        <p:blipFill>
          <a:blip r:embed="rId4"/>
          <a:stretch>
            <a:fillRect/>
          </a:stretch>
        </p:blipFill>
        <p:spPr>
          <a:xfrm>
            <a:off x="9320045" y="474133"/>
            <a:ext cx="2357691" cy="2717800"/>
          </a:xfrm>
          <a:prstGeom prst="rect">
            <a:avLst/>
          </a:prstGeom>
        </p:spPr>
      </p:pic>
      <p:sp>
        <p:nvSpPr>
          <p:cNvPr id="69" name="Rectangle 68">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B8E086F-A7C5-4479-A7CB-031FF03E78BD}"/>
              </a:ext>
            </a:extLst>
          </p:cNvPr>
          <p:cNvPicPr>
            <a:picLocks noChangeAspect="1"/>
          </p:cNvPicPr>
          <p:nvPr/>
        </p:nvPicPr>
        <p:blipFill>
          <a:blip r:embed="rId5"/>
          <a:stretch>
            <a:fillRect/>
          </a:stretch>
        </p:blipFill>
        <p:spPr>
          <a:xfrm>
            <a:off x="5009463" y="4572310"/>
            <a:ext cx="3775899" cy="1557557"/>
          </a:xfrm>
          <a:prstGeom prst="rect">
            <a:avLst/>
          </a:prstGeom>
        </p:spPr>
      </p:pic>
      <p:sp>
        <p:nvSpPr>
          <p:cNvPr id="71" name="Rectangle 70">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09A0A17-E190-4E3C-B005-60C1A73643F8}"/>
              </a:ext>
            </a:extLst>
          </p:cNvPr>
          <p:cNvPicPr>
            <a:picLocks noChangeAspect="1"/>
          </p:cNvPicPr>
          <p:nvPr/>
        </p:nvPicPr>
        <p:blipFill rotWithShape="1">
          <a:blip r:embed="rId6"/>
          <a:srcRect l="369"/>
          <a:stretch/>
        </p:blipFill>
        <p:spPr>
          <a:xfrm>
            <a:off x="9279639" y="3803314"/>
            <a:ext cx="2438503" cy="2447533"/>
          </a:xfrm>
          <a:prstGeom prst="rect">
            <a:avLst/>
          </a:prstGeom>
        </p:spPr>
      </p:pic>
      <p:sp>
        <p:nvSpPr>
          <p:cNvPr id="50" name="Title 1">
            <a:extLst>
              <a:ext uri="{FF2B5EF4-FFF2-40B4-BE49-F238E27FC236}">
                <a16:creationId xmlns:a16="http://schemas.microsoft.com/office/drawing/2014/main" id="{D07B6C93-BAB6-4956-952E-115B0BB6B74F}"/>
              </a:ext>
            </a:extLst>
          </p:cNvPr>
          <p:cNvSpPr txBox="1">
            <a:spLocks/>
          </p:cNvSpPr>
          <p:nvPr/>
        </p:nvSpPr>
        <p:spPr>
          <a:xfrm rot="18219948">
            <a:off x="-935859" y="2549510"/>
            <a:ext cx="6614830" cy="2355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a:t>Meeting People Where They’re At </a:t>
            </a:r>
          </a:p>
        </p:txBody>
      </p:sp>
    </p:spTree>
    <p:extLst>
      <p:ext uri="{BB962C8B-B14F-4D97-AF65-F5344CB8AC3E}">
        <p14:creationId xmlns:p14="http://schemas.microsoft.com/office/powerpoint/2010/main" val="257300509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A9A4CBCD-E367-4A11-943C-DF02E0035B6F}"/>
              </a:ext>
            </a:extLst>
          </p:cNvPr>
          <p:cNvSpPr>
            <a:spLocks noGrp="1"/>
          </p:cNvSpPr>
          <p:nvPr>
            <p:ph type="title"/>
          </p:nvPr>
        </p:nvSpPr>
        <p:spPr>
          <a:xfrm>
            <a:off x="8085751" y="968875"/>
            <a:ext cx="3410309" cy="1208603"/>
          </a:xfrm>
        </p:spPr>
        <p:txBody>
          <a:bodyPr anchor="t">
            <a:normAutofit/>
          </a:bodyPr>
          <a:lstStyle/>
          <a:p>
            <a:r>
              <a:rPr lang="en-US" dirty="0"/>
              <a:t>What Works?</a:t>
            </a:r>
          </a:p>
        </p:txBody>
      </p:sp>
      <p:sp>
        <p:nvSpPr>
          <p:cNvPr id="17" name="Freeform: Shape 1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AE13F8-1B79-47E5-956B-1B5DC557CEEC}"/>
              </a:ext>
            </a:extLst>
          </p:cNvPr>
          <p:cNvSpPr>
            <a:spLocks noGrp="1"/>
          </p:cNvSpPr>
          <p:nvPr>
            <p:ph idx="1"/>
          </p:nvPr>
        </p:nvSpPr>
        <p:spPr>
          <a:xfrm>
            <a:off x="8130051" y="1747736"/>
            <a:ext cx="3645476" cy="4625969"/>
          </a:xfrm>
        </p:spPr>
        <p:txBody>
          <a:bodyPr>
            <a:normAutofit fontScale="92500" lnSpcReduction="10000"/>
          </a:bodyPr>
          <a:lstStyle/>
          <a:p>
            <a:pPr marL="0" marR="0" lvl="0" indent="0" defTabSz="914400" rtl="0" eaLnBrk="1" fontAlgn="auto" latinLnBrk="0" hangingPunct="1">
              <a:spcBef>
                <a:spcPts val="1000"/>
              </a:spcBef>
              <a:spcAft>
                <a:spcPts val="0"/>
              </a:spcAft>
              <a:buClrTx/>
              <a:buSzTx/>
              <a:buNone/>
              <a:tabLst/>
              <a:defRPr/>
            </a:pPr>
            <a:endPar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Trauma informed, person-centered, strengths-based approaches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Recovery-Oriented Systems of Care (ROSC)</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Peer support</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Motivational interviewing</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Person-first language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Harm reduction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2400" dirty="0">
                <a:solidFill>
                  <a:schemeClr val="tx1">
                    <a:alpha val="60000"/>
                  </a:schemeClr>
                </a:solidFill>
                <a:latin typeface="Calibri" panose="020F0502020204030204"/>
              </a:rPr>
              <a:t>Medication Assisted Treatment</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alpha val="60000"/>
                  </a:schemeClr>
                </a:solidFill>
                <a:effectLst/>
                <a:uLnTx/>
                <a:uFillTx/>
                <a:latin typeface="Calibri" panose="020F0502020204030204"/>
                <a:ea typeface="+mn-ea"/>
                <a:cs typeface="+mn-cs"/>
              </a:rPr>
              <a:t>Cultural competency </a:t>
            </a:r>
          </a:p>
          <a:p>
            <a:pPr marL="0" indent="0">
              <a:buNone/>
            </a:pPr>
            <a:endParaRPr lang="en-US" sz="2000" dirty="0">
              <a:solidFill>
                <a:schemeClr val="tx1">
                  <a:alpha val="60000"/>
                </a:schemeClr>
              </a:solidFill>
            </a:endParaRPr>
          </a:p>
        </p:txBody>
      </p:sp>
      <p:pic>
        <p:nvPicPr>
          <p:cNvPr id="2050" name="Picture 2" descr="Housing as Health Care: A Road Map for States to Leverage Housing  Interventions that Improve Health Outcomes and Reduce Costs | National  Governors Association">
            <a:extLst>
              <a:ext uri="{FF2B5EF4-FFF2-40B4-BE49-F238E27FC236}">
                <a16:creationId xmlns:a16="http://schemas.microsoft.com/office/drawing/2014/main" id="{D5448A26-244E-4239-BDB7-3A19EFF2B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81" y="-1974"/>
            <a:ext cx="711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DA5FDA0-D7DB-4CF7-9BDB-A630C7CF193A}"/>
              </a:ext>
            </a:extLst>
          </p:cNvPr>
          <p:cNvSpPr txBox="1"/>
          <p:nvPr/>
        </p:nvSpPr>
        <p:spPr>
          <a:xfrm>
            <a:off x="5767754" y="6373705"/>
            <a:ext cx="6424246" cy="461665"/>
          </a:xfrm>
          <a:prstGeom prst="rect">
            <a:avLst/>
          </a:prstGeom>
          <a:noFill/>
        </p:spPr>
        <p:txBody>
          <a:bodyPr wrap="square">
            <a:spAutoFit/>
          </a:bodyPr>
          <a:lstStyle/>
          <a:p>
            <a:r>
              <a:rPr lang="en-US" sz="1200" dirty="0"/>
              <a:t>Source: https://ngahousingroadmap.cwsit.org/roadmap-develop-housing-services-strategy-03-incorporate-key-elements-of-behavioral-health-services.html</a:t>
            </a:r>
          </a:p>
        </p:txBody>
      </p:sp>
    </p:spTree>
    <p:extLst>
      <p:ext uri="{BB962C8B-B14F-4D97-AF65-F5344CB8AC3E}">
        <p14:creationId xmlns:p14="http://schemas.microsoft.com/office/powerpoint/2010/main" val="227151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F049FCC45FF74097330C0FEF78AEAA" ma:contentTypeVersion="16" ma:contentTypeDescription="Create a new document." ma:contentTypeScope="" ma:versionID="34a4400e9a8ef227d39b047ec4f10e0b">
  <xsd:schema xmlns:xsd="http://www.w3.org/2001/XMLSchema" xmlns:xs="http://www.w3.org/2001/XMLSchema" xmlns:p="http://schemas.microsoft.com/office/2006/metadata/properties" xmlns:ns2="c50e5b1e-cbd6-4872-92d7-5f0c85664d7d" xmlns:ns3="1a4e18c4-8376-4020-8a98-4a15d7d97be4" targetNamespace="http://schemas.microsoft.com/office/2006/metadata/properties" ma:root="true" ma:fieldsID="003e54a07652a1e9bc8227e7d9d5eda2" ns2:_="" ns3:_="">
    <xsd:import namespace="c50e5b1e-cbd6-4872-92d7-5f0c85664d7d"/>
    <xsd:import namespace="1a4e18c4-8376-4020-8a98-4a15d7d97be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e5b1e-cbd6-4872-92d7-5f0c85664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f8ac383-0136-438d-9f31-2010c39ec0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4e18c4-8376-4020-8a98-4a15d7d97b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4560f06-39f2-4652-ad01-0110fa3e4e71}" ma:internalName="TaxCatchAll" ma:showField="CatchAllData" ma:web="1a4e18c4-8376-4020-8a98-4a15d7d97b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a4e18c4-8376-4020-8a98-4a15d7d97be4" xsi:nil="true"/>
    <lcf76f155ced4ddcb4097134ff3c332f xmlns="c50e5b1e-cbd6-4872-92d7-5f0c85664d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793CFD-EF4B-4930-BA36-C5ED3EE8C0F7}">
  <ds:schemaRefs>
    <ds:schemaRef ds:uri="http://schemas.microsoft.com/sharepoint/v3/contenttype/forms"/>
  </ds:schemaRefs>
</ds:datastoreItem>
</file>

<file path=customXml/itemProps2.xml><?xml version="1.0" encoding="utf-8"?>
<ds:datastoreItem xmlns:ds="http://schemas.openxmlformats.org/officeDocument/2006/customXml" ds:itemID="{ABFEAEA3-1079-416D-A072-1259935CE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e5b1e-cbd6-4872-92d7-5f0c85664d7d"/>
    <ds:schemaRef ds:uri="1a4e18c4-8376-4020-8a98-4a15d7d97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9F0DA0-2BFF-4851-988F-1CF425F5625C}">
  <ds:schemaRefs>
    <ds:schemaRef ds:uri="http://schemas.microsoft.com/office/2006/metadata/properties"/>
    <ds:schemaRef ds:uri="http://schemas.microsoft.com/office/infopath/2007/PartnerControls"/>
    <ds:schemaRef ds:uri="1a4e18c4-8376-4020-8a98-4a15d7d97be4"/>
    <ds:schemaRef ds:uri="c50e5b1e-cbd6-4872-92d7-5f0c85664d7d"/>
  </ds:schemaRefs>
</ds:datastoreItem>
</file>

<file path=docProps/app.xml><?xml version="1.0" encoding="utf-8"?>
<Properties xmlns="http://schemas.openxmlformats.org/officeDocument/2006/extended-properties" xmlns:vt="http://schemas.openxmlformats.org/officeDocument/2006/docPropsVTypes">
  <TotalTime>148</TotalTime>
  <Words>1596</Words>
  <Application>Microsoft Office PowerPoint</Application>
  <PresentationFormat>Widescreen</PresentationFormat>
  <Paragraphs>142</Paragraphs>
  <Slides>18</Slides>
  <Notes>17</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Supports and Services to Turbocharge the Recovery Journey</vt:lpstr>
      <vt:lpstr>Working with Communities</vt:lpstr>
      <vt:lpstr>Contact the Opioid Response Network</vt:lpstr>
      <vt:lpstr>Today’s Learning Objectives </vt:lpstr>
      <vt:lpstr>What Is Recovery? </vt:lpstr>
      <vt:lpstr>SAMHSA’s Working Definition of Recovery</vt:lpstr>
      <vt:lpstr>Stigma: Pervasive Insidious Sneaky Adaptive</vt:lpstr>
      <vt:lpstr>PowerPoint Presentation</vt:lpstr>
      <vt:lpstr>What Works?</vt:lpstr>
      <vt:lpstr>Recovery-Oriented Systems of Care </vt:lpstr>
      <vt:lpstr>Peer Support </vt:lpstr>
      <vt:lpstr>Motivational Interviewing</vt:lpstr>
      <vt:lpstr>Principles of Harm Reduction </vt:lpstr>
      <vt:lpstr>Medication Assisted Treatment (MAT) Medication Assisted Recovery (MAR) Medications for Addiction Treatment (MAT) Medications for Opioid Use Disorder (MOUD)</vt:lpstr>
      <vt:lpstr>Words Matter </vt:lpstr>
      <vt:lpstr>Cultural Competency</vt:lpstr>
      <vt:lpstr>The Rural Challenge: </vt:lpstr>
      <vt:lpstr>As our journey together 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Supports and Services to Turbocharge the Recovery Journey</dc:title>
  <dc:creator>Melissa Witham</dc:creator>
  <cp:lastModifiedBy>Watkins, Sherrie</cp:lastModifiedBy>
  <cp:revision>5</cp:revision>
  <dcterms:created xsi:type="dcterms:W3CDTF">2021-04-15T14:34:04Z</dcterms:created>
  <dcterms:modified xsi:type="dcterms:W3CDTF">2023-01-20T17:19:59Z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0x0101002DF049FCC45FF74097330C0FEF78AEAA</vt:lpwstr>
  </property>
  <property fmtid="{D5CDD505-2E9C-101B-9397-08002B2CF9AE}" pid="3" name="MediaServiceImageTags">
    <vt:lpwstr/>
  </property>
</Properties>
</file>